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8288000" cy="10287000"/>
  <p:notesSz cx="6858000" cy="9144000"/>
  <p:embeddedFontLst>
    <p:embeddedFont>
      <p:font typeface="Bisdak" charset="1" panose="00000400000000000000"/>
      <p:regular r:id="rId36"/>
    </p:embeddedFont>
    <p:embeddedFont>
      <p:font typeface="Futura" charset="1" panose="020B0502020204020303"/>
      <p:regular r:id="rId37"/>
    </p:embeddedFont>
    <p:embeddedFont>
      <p:font typeface="Arimo Bold" charset="1" panose="020B0704020202020204"/>
      <p:regular r:id="rId38"/>
    </p:embeddedFont>
    <p:embeddedFont>
      <p:font typeface="Arial Bold" charset="1" panose="020B0802020202020204"/>
      <p:regular r:id="rId39"/>
    </p:embeddedFont>
    <p:embeddedFont>
      <p:font typeface="Futura Bold Italics" charset="1" panose="020B0702020204090203"/>
      <p:regular r:id="rId40"/>
    </p:embeddedFont>
    <p:embeddedFont>
      <p:font typeface="Futura Bold" charset="1" panose="020B0702020204020203"/>
      <p:regular r:id="rId41"/>
    </p:embeddedFont>
    <p:embeddedFont>
      <p:font typeface="Arimo" charset="1" panose="020B0604020202020204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3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3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3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34.png" Type="http://schemas.openxmlformats.org/officeDocument/2006/relationships/image"/><Relationship Id="rId12" Target="../media/image35.png" Type="http://schemas.openxmlformats.org/officeDocument/2006/relationships/image"/><Relationship Id="rId2" Target="../media/image1.png" Type="http://schemas.openxmlformats.org/officeDocument/2006/relationships/image"/><Relationship Id="rId3" Target="../media/image33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35.png" Type="http://schemas.openxmlformats.org/officeDocument/2006/relationships/image"/><Relationship Id="rId2" Target="../media/image1.png" Type="http://schemas.openxmlformats.org/officeDocument/2006/relationships/image"/><Relationship Id="rId3" Target="../media/image33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36.png" Type="http://schemas.openxmlformats.org/officeDocument/2006/relationships/image"/><Relationship Id="rId2" Target="../media/image1.png" Type="http://schemas.openxmlformats.org/officeDocument/2006/relationships/image"/><Relationship Id="rId3" Target="../media/image33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37.png" Type="http://schemas.openxmlformats.org/officeDocument/2006/relationships/image"/><Relationship Id="rId2" Target="../media/image1.png" Type="http://schemas.openxmlformats.org/officeDocument/2006/relationships/image"/><Relationship Id="rId3" Target="../media/image33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38.png" Type="http://schemas.openxmlformats.org/officeDocument/2006/relationships/image"/><Relationship Id="rId2" Target="../media/image1.png" Type="http://schemas.openxmlformats.org/officeDocument/2006/relationships/image"/><Relationship Id="rId3" Target="../media/image33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36.png" Type="http://schemas.openxmlformats.org/officeDocument/2006/relationships/image"/><Relationship Id="rId2" Target="../media/image1.png" Type="http://schemas.openxmlformats.org/officeDocument/2006/relationships/image"/><Relationship Id="rId3" Target="../media/image33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13" Target="../media/image20.png" Type="http://schemas.openxmlformats.org/officeDocument/2006/relationships/image"/><Relationship Id="rId14" Target="../media/image21.svg" Type="http://schemas.openxmlformats.org/officeDocument/2006/relationships/image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36.png" Type="http://schemas.openxmlformats.org/officeDocument/2006/relationships/image"/><Relationship Id="rId2" Target="../media/image1.png" Type="http://schemas.openxmlformats.org/officeDocument/2006/relationships/image"/><Relationship Id="rId3" Target="../media/image33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36.png" Type="http://schemas.openxmlformats.org/officeDocument/2006/relationships/image"/><Relationship Id="rId2" Target="../media/image1.png" Type="http://schemas.openxmlformats.org/officeDocument/2006/relationships/image"/><Relationship Id="rId3" Target="../media/image33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2" Target="../media/image1.png" Type="http://schemas.openxmlformats.org/officeDocument/2006/relationships/image"/><Relationship Id="rId3" Target="../media/image33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39.png" Type="http://schemas.openxmlformats.org/officeDocument/2006/relationships/image"/><Relationship Id="rId2" Target="../media/image1.png" Type="http://schemas.openxmlformats.org/officeDocument/2006/relationships/image"/><Relationship Id="rId3" Target="../media/image33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4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1.png" Type="http://schemas.openxmlformats.org/officeDocument/2006/relationships/image"/><Relationship Id="rId4" Target="../media/image42.svg" Type="http://schemas.openxmlformats.org/officeDocument/2006/relationships/image"/><Relationship Id="rId5" Target="../media/image2.pn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28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2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3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3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3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3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343719" y="-38668"/>
            <a:ext cx="18975437" cy="2134737"/>
            <a:chOff x="0" y="0"/>
            <a:chExt cx="25300583" cy="28463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300560" cy="2846324"/>
            </a:xfrm>
            <a:custGeom>
              <a:avLst/>
              <a:gdLst/>
              <a:ahLst/>
              <a:cxnLst/>
              <a:rect r="r" b="b" t="t" l="l"/>
              <a:pathLst>
                <a:path h="2846324" w="25300560">
                  <a:moveTo>
                    <a:pt x="0" y="0"/>
                  </a:moveTo>
                  <a:lnTo>
                    <a:pt x="25300560" y="0"/>
                  </a:lnTo>
                  <a:lnTo>
                    <a:pt x="25300560" y="2846324"/>
                  </a:lnTo>
                  <a:lnTo>
                    <a:pt x="0" y="2846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4631100" y="5299829"/>
            <a:ext cx="9025799" cy="2131982"/>
          </a:xfrm>
          <a:custGeom>
            <a:avLst/>
            <a:gdLst/>
            <a:ahLst/>
            <a:cxnLst/>
            <a:rect r="r" b="b" t="t" l="l"/>
            <a:pathLst>
              <a:path h="2131982" w="9025799">
                <a:moveTo>
                  <a:pt x="0" y="0"/>
                </a:moveTo>
                <a:lnTo>
                  <a:pt x="9025799" y="0"/>
                </a:lnTo>
                <a:lnTo>
                  <a:pt x="9025799" y="2131983"/>
                </a:lnTo>
                <a:lnTo>
                  <a:pt x="0" y="21319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20957" y="3190755"/>
            <a:ext cx="2487154" cy="2916705"/>
          </a:xfrm>
          <a:custGeom>
            <a:avLst/>
            <a:gdLst/>
            <a:ahLst/>
            <a:cxnLst/>
            <a:rect r="r" b="b" t="t" l="l"/>
            <a:pathLst>
              <a:path h="2916705" w="2487154">
                <a:moveTo>
                  <a:pt x="0" y="0"/>
                </a:moveTo>
                <a:lnTo>
                  <a:pt x="2487154" y="0"/>
                </a:lnTo>
                <a:lnTo>
                  <a:pt x="2487154" y="2916705"/>
                </a:lnTo>
                <a:lnTo>
                  <a:pt x="0" y="29167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0" t="0" r="-4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5079889" y="3190755"/>
            <a:ext cx="2487154" cy="2916705"/>
          </a:xfrm>
          <a:custGeom>
            <a:avLst/>
            <a:gdLst/>
            <a:ahLst/>
            <a:cxnLst/>
            <a:rect r="r" b="b" t="t" l="l"/>
            <a:pathLst>
              <a:path h="2916705" w="2487154">
                <a:moveTo>
                  <a:pt x="0" y="0"/>
                </a:moveTo>
                <a:lnTo>
                  <a:pt x="2487154" y="0"/>
                </a:lnTo>
                <a:lnTo>
                  <a:pt x="2487154" y="2916705"/>
                </a:lnTo>
                <a:lnTo>
                  <a:pt x="0" y="29167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0" t="0" r="-4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15927" y="3217584"/>
            <a:ext cx="13856146" cy="2725189"/>
          </a:xfrm>
          <a:custGeom>
            <a:avLst/>
            <a:gdLst/>
            <a:ahLst/>
            <a:cxnLst/>
            <a:rect r="r" b="b" t="t" l="l"/>
            <a:pathLst>
              <a:path h="2725189" w="13856146">
                <a:moveTo>
                  <a:pt x="0" y="0"/>
                </a:moveTo>
                <a:lnTo>
                  <a:pt x="13856146" y="0"/>
                </a:lnTo>
                <a:lnTo>
                  <a:pt x="13856146" y="2725189"/>
                </a:lnTo>
                <a:lnTo>
                  <a:pt x="0" y="27251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20957" y="241338"/>
            <a:ext cx="3609703" cy="624516"/>
            <a:chOff x="0" y="0"/>
            <a:chExt cx="4812937" cy="83268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12919" cy="832739"/>
            </a:xfrm>
            <a:custGeom>
              <a:avLst/>
              <a:gdLst/>
              <a:ahLst/>
              <a:cxnLst/>
              <a:rect r="r" b="b" t="t" l="l"/>
              <a:pathLst>
                <a:path h="832739" w="4812919">
                  <a:moveTo>
                    <a:pt x="0" y="0"/>
                  </a:moveTo>
                  <a:lnTo>
                    <a:pt x="4812919" y="0"/>
                  </a:lnTo>
                  <a:lnTo>
                    <a:pt x="4812919" y="832739"/>
                  </a:lnTo>
                  <a:lnTo>
                    <a:pt x="0" y="8327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64" t="0" r="-65" b="6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2525809" y="3914575"/>
            <a:ext cx="13426302" cy="1337590"/>
            <a:chOff x="0" y="0"/>
            <a:chExt cx="17901736" cy="178345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901737" cy="1783454"/>
            </a:xfrm>
            <a:custGeom>
              <a:avLst/>
              <a:gdLst/>
              <a:ahLst/>
              <a:cxnLst/>
              <a:rect r="r" b="b" t="t" l="l"/>
              <a:pathLst>
                <a:path h="1783454" w="17901737">
                  <a:moveTo>
                    <a:pt x="0" y="0"/>
                  </a:moveTo>
                  <a:lnTo>
                    <a:pt x="17901737" y="0"/>
                  </a:lnTo>
                  <a:lnTo>
                    <a:pt x="17901737" y="1783454"/>
                  </a:lnTo>
                  <a:lnTo>
                    <a:pt x="0" y="17834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14300"/>
              <a:ext cx="17901736" cy="189775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8521"/>
                </a:lnSpc>
              </a:pPr>
              <a:r>
                <a:rPr lang="en-US" sz="6087">
                  <a:solidFill>
                    <a:srgbClr val="FFFFFF"/>
                  </a:solidFill>
                  <a:latin typeface="Bisdak"/>
                  <a:ea typeface="Bisdak"/>
                  <a:cs typeface="Bisdak"/>
                  <a:sym typeface="Bisdak"/>
                </a:rPr>
                <a:t>mobile app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918046" y="6018713"/>
            <a:ext cx="8451908" cy="992527"/>
            <a:chOff x="0" y="0"/>
            <a:chExt cx="11269211" cy="132336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269211" cy="1323370"/>
            </a:xfrm>
            <a:custGeom>
              <a:avLst/>
              <a:gdLst/>
              <a:ahLst/>
              <a:cxnLst/>
              <a:rect r="r" b="b" t="t" l="l"/>
              <a:pathLst>
                <a:path h="1323370" w="11269211">
                  <a:moveTo>
                    <a:pt x="0" y="0"/>
                  </a:moveTo>
                  <a:lnTo>
                    <a:pt x="11269211" y="0"/>
                  </a:lnTo>
                  <a:lnTo>
                    <a:pt x="11269211" y="1323370"/>
                  </a:lnTo>
                  <a:lnTo>
                    <a:pt x="0" y="13233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80975"/>
              <a:ext cx="11269211" cy="150434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6528"/>
                </a:lnSpc>
              </a:pPr>
              <a:r>
                <a:rPr lang="en-US" sz="4662">
                  <a:solidFill>
                    <a:srgbClr val="0065B4"/>
                  </a:solidFill>
                  <a:latin typeface="Futura"/>
                  <a:ea typeface="Futura"/>
                  <a:cs typeface="Futura"/>
                  <a:sym typeface="Futura"/>
                </a:rPr>
                <a:t>SESSION 2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-10800000">
            <a:off x="-248759" y="8563034"/>
            <a:ext cx="18975437" cy="2134737"/>
            <a:chOff x="0" y="0"/>
            <a:chExt cx="25300583" cy="284631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5300560" cy="2846324"/>
            </a:xfrm>
            <a:custGeom>
              <a:avLst/>
              <a:gdLst/>
              <a:ahLst/>
              <a:cxnLst/>
              <a:rect r="r" b="b" t="t" l="l"/>
              <a:pathLst>
                <a:path h="2846324" w="25300560">
                  <a:moveTo>
                    <a:pt x="0" y="0"/>
                  </a:moveTo>
                  <a:lnTo>
                    <a:pt x="25300560" y="0"/>
                  </a:lnTo>
                  <a:lnTo>
                    <a:pt x="25300560" y="2846324"/>
                  </a:lnTo>
                  <a:lnTo>
                    <a:pt x="0" y="2846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6659464" y="9277977"/>
            <a:ext cx="5158992" cy="581025"/>
            <a:chOff x="0" y="0"/>
            <a:chExt cx="6878656" cy="7747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878656" cy="774700"/>
            </a:xfrm>
            <a:custGeom>
              <a:avLst/>
              <a:gdLst/>
              <a:ahLst/>
              <a:cxnLst/>
              <a:rect r="r" b="b" t="t" l="l"/>
              <a:pathLst>
                <a:path h="774700" w="6878656">
                  <a:moveTo>
                    <a:pt x="0" y="0"/>
                  </a:moveTo>
                  <a:lnTo>
                    <a:pt x="6878656" y="0"/>
                  </a:lnTo>
                  <a:lnTo>
                    <a:pt x="6878656" y="774700"/>
                  </a:lnTo>
                  <a:lnTo>
                    <a:pt x="0" y="774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23825"/>
              <a:ext cx="6878656" cy="8985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rPr>
                <a:t>#create_share_innovate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734797" y="238318"/>
            <a:ext cx="4588669" cy="563881"/>
            <a:chOff x="0" y="0"/>
            <a:chExt cx="6118225" cy="75184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118225" cy="751841"/>
            </a:xfrm>
            <a:custGeom>
              <a:avLst/>
              <a:gdLst/>
              <a:ahLst/>
              <a:cxnLst/>
              <a:rect r="r" b="b" t="t" l="l"/>
              <a:pathLst>
                <a:path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618"/>
                </a:lnSpc>
              </a:pPr>
              <a:r>
                <a:rPr lang="en-US" sz="3298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S25' Training Sessions 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8"/>
            <a:chOff x="0" y="0"/>
            <a:chExt cx="13716000" cy="15430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8"/>
            <a:chOff x="0" y="0"/>
            <a:chExt cx="13716000" cy="1543051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2412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71167" y="2289413"/>
            <a:ext cx="7143834" cy="1423149"/>
          </a:xfrm>
          <a:custGeom>
            <a:avLst/>
            <a:gdLst/>
            <a:ahLst/>
            <a:cxnLst/>
            <a:rect r="r" b="b" t="t" l="l"/>
            <a:pathLst>
              <a:path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35" cy="560548"/>
            <a:chOff x="0" y="0"/>
            <a:chExt cx="5519247" cy="7473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304" r="0" b="-30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3140796" y="4525239"/>
            <a:ext cx="7137956" cy="1236523"/>
            <a:chOff x="0" y="0"/>
            <a:chExt cx="9517275" cy="164869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517275" cy="1648697"/>
            </a:xfrm>
            <a:custGeom>
              <a:avLst/>
              <a:gdLst/>
              <a:ahLst/>
              <a:cxnLst/>
              <a:rect r="r" b="b" t="t" l="l"/>
              <a:pathLst>
                <a:path h="1648697" w="9517275">
                  <a:moveTo>
                    <a:pt x="0" y="0"/>
                  </a:moveTo>
                  <a:lnTo>
                    <a:pt x="9517275" y="0"/>
                  </a:lnTo>
                  <a:lnTo>
                    <a:pt x="9517275" y="1648697"/>
                  </a:lnTo>
                  <a:lnTo>
                    <a:pt x="0" y="16486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23825"/>
              <a:ext cx="9517275" cy="177252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>
                <a:lnSpc>
                  <a:spcPts val="4479"/>
                </a:lnSpc>
              </a:pPr>
              <a:r>
                <a:rPr lang="en-US" sz="3199" b="true">
                  <a:solidFill>
                    <a:srgbClr val="0065B4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for Loop</a:t>
              </a:r>
              <a:r>
                <a:rPr lang="en-US" sz="3199">
                  <a:solidFill>
                    <a:srgbClr val="0065B4"/>
                  </a:solidFill>
                  <a:latin typeface="Futura"/>
                  <a:ea typeface="Futura"/>
                  <a:cs typeface="Futura"/>
                  <a:sym typeface="Futura"/>
                </a:rPr>
                <a:t>:</a:t>
              </a:r>
              <a:r>
                <a:rPr lang="en-US" sz="3199">
                  <a:solidFill>
                    <a:srgbClr val="151515"/>
                  </a:solidFill>
                  <a:latin typeface="Futura"/>
                  <a:ea typeface="Futura"/>
                  <a:cs typeface="Futura"/>
                  <a:sym typeface="Futura"/>
                </a:rPr>
                <a:t> </a:t>
              </a:r>
            </a:p>
            <a:p>
              <a:pPr algn="just">
                <a:lnSpc>
                  <a:spcPts val="4479"/>
                </a:lnSpc>
              </a:pPr>
              <a:r>
                <a:rPr lang="en-US" sz="3199">
                  <a:solidFill>
                    <a:srgbClr val="151515"/>
                  </a:solidFill>
                  <a:latin typeface="Futura"/>
                  <a:ea typeface="Futura"/>
                  <a:cs typeface="Futura"/>
                  <a:sym typeface="Futura"/>
                </a:rPr>
                <a:t>  Runs a fixed number of times.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-102745">
            <a:off x="5971763" y="2596916"/>
            <a:ext cx="6343934" cy="851367"/>
            <a:chOff x="0" y="0"/>
            <a:chExt cx="8458579" cy="113515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458579" cy="1135156"/>
            </a:xfrm>
            <a:custGeom>
              <a:avLst/>
              <a:gdLst/>
              <a:ahLst/>
              <a:cxnLst/>
              <a:rect r="r" b="b" t="t" l="l"/>
              <a:pathLst>
                <a:path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5405"/>
                </a:lnSpc>
              </a:pPr>
              <a:r>
                <a:rPr lang="en-US" sz="3860">
                  <a:solidFill>
                    <a:srgbClr val="FFFFFF"/>
                  </a:solidFill>
                  <a:latin typeface="Bisdak"/>
                  <a:ea typeface="Bisdak"/>
                  <a:cs typeface="Bisdak"/>
                  <a:sym typeface="Bisdak"/>
                </a:rPr>
                <a:t>Loops 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5400000">
            <a:off x="15662398" y="5046640"/>
            <a:ext cx="4588669" cy="563881"/>
            <a:chOff x="0" y="0"/>
            <a:chExt cx="6118225" cy="75184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118225" cy="751841"/>
            </a:xfrm>
            <a:custGeom>
              <a:avLst/>
              <a:gdLst/>
              <a:ahLst/>
              <a:cxnLst/>
              <a:rect r="r" b="b" t="t" l="l"/>
              <a:pathLst>
                <a:path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618"/>
                </a:lnSpc>
              </a:pPr>
              <a:r>
                <a:rPr lang="en-US" sz="3298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S25' Training Sessions 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4238760" y="6115066"/>
            <a:ext cx="9717130" cy="1675367"/>
          </a:xfrm>
          <a:custGeom>
            <a:avLst/>
            <a:gdLst/>
            <a:ahLst/>
            <a:cxnLst/>
            <a:rect r="r" b="b" t="t" l="l"/>
            <a:pathLst>
              <a:path h="1675367" w="9717130">
                <a:moveTo>
                  <a:pt x="0" y="0"/>
                </a:moveTo>
                <a:lnTo>
                  <a:pt x="9717130" y="0"/>
                </a:lnTo>
                <a:lnTo>
                  <a:pt x="9717130" y="1675367"/>
                </a:lnTo>
                <a:lnTo>
                  <a:pt x="0" y="16753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87025" t="-165926" r="-68404" b="-567414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8"/>
            <a:chOff x="0" y="0"/>
            <a:chExt cx="13716000" cy="15430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8"/>
            <a:chOff x="0" y="0"/>
            <a:chExt cx="13716000" cy="1543051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2412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71167" y="2289413"/>
            <a:ext cx="7143834" cy="1423149"/>
          </a:xfrm>
          <a:custGeom>
            <a:avLst/>
            <a:gdLst/>
            <a:ahLst/>
            <a:cxnLst/>
            <a:rect r="r" b="b" t="t" l="l"/>
            <a:pathLst>
              <a:path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35" cy="560548"/>
            <a:chOff x="0" y="0"/>
            <a:chExt cx="5519247" cy="7473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304" r="0" b="-30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3140796" y="4525239"/>
            <a:ext cx="7137956" cy="1236523"/>
            <a:chOff x="0" y="0"/>
            <a:chExt cx="9517275" cy="164869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517275" cy="1648697"/>
            </a:xfrm>
            <a:custGeom>
              <a:avLst/>
              <a:gdLst/>
              <a:ahLst/>
              <a:cxnLst/>
              <a:rect r="r" b="b" t="t" l="l"/>
              <a:pathLst>
                <a:path h="1648697" w="9517275">
                  <a:moveTo>
                    <a:pt x="0" y="0"/>
                  </a:moveTo>
                  <a:lnTo>
                    <a:pt x="9517275" y="0"/>
                  </a:lnTo>
                  <a:lnTo>
                    <a:pt x="9517275" y="1648697"/>
                  </a:lnTo>
                  <a:lnTo>
                    <a:pt x="0" y="16486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23825"/>
              <a:ext cx="9517275" cy="177252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>
                <a:lnSpc>
                  <a:spcPts val="4479"/>
                </a:lnSpc>
              </a:pPr>
              <a:r>
                <a:rPr lang="en-US" sz="3199" b="true">
                  <a:solidFill>
                    <a:srgbClr val="0065B4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while Loop:</a:t>
              </a:r>
              <a:r>
                <a:rPr lang="en-US" sz="3199">
                  <a:solidFill>
                    <a:srgbClr val="151515"/>
                  </a:solidFill>
                  <a:latin typeface="Futura"/>
                  <a:ea typeface="Futura"/>
                  <a:cs typeface="Futura"/>
                  <a:sym typeface="Futura"/>
                </a:rPr>
                <a:t> </a:t>
              </a:r>
            </a:p>
            <a:p>
              <a:pPr algn="just">
                <a:lnSpc>
                  <a:spcPts val="4479"/>
                </a:lnSpc>
              </a:pPr>
              <a:r>
                <a:rPr lang="en-US" sz="3199">
                  <a:solidFill>
                    <a:srgbClr val="151515"/>
                  </a:solidFill>
                  <a:latin typeface="Futura"/>
                  <a:ea typeface="Futura"/>
                  <a:cs typeface="Futura"/>
                  <a:sym typeface="Futura"/>
                </a:rPr>
                <a:t> Runs as long as a condition is true.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-102745">
            <a:off x="5971763" y="2596916"/>
            <a:ext cx="6343934" cy="851367"/>
            <a:chOff x="0" y="0"/>
            <a:chExt cx="8458579" cy="113515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458579" cy="1135156"/>
            </a:xfrm>
            <a:custGeom>
              <a:avLst/>
              <a:gdLst/>
              <a:ahLst/>
              <a:cxnLst/>
              <a:rect r="r" b="b" t="t" l="l"/>
              <a:pathLst>
                <a:path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5405"/>
                </a:lnSpc>
              </a:pPr>
              <a:r>
                <a:rPr lang="en-US" sz="3860">
                  <a:solidFill>
                    <a:srgbClr val="FFFFFF"/>
                  </a:solidFill>
                  <a:latin typeface="Bisdak"/>
                  <a:ea typeface="Bisdak"/>
                  <a:cs typeface="Bisdak"/>
                  <a:sym typeface="Bisdak"/>
                </a:rPr>
                <a:t>Loops 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5400000">
            <a:off x="15662398" y="5046640"/>
            <a:ext cx="4588669" cy="563881"/>
            <a:chOff x="0" y="0"/>
            <a:chExt cx="6118225" cy="75184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118225" cy="751841"/>
            </a:xfrm>
            <a:custGeom>
              <a:avLst/>
              <a:gdLst/>
              <a:ahLst/>
              <a:cxnLst/>
              <a:rect r="r" b="b" t="t" l="l"/>
              <a:pathLst>
                <a:path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618"/>
                </a:lnSpc>
              </a:pPr>
              <a:r>
                <a:rPr lang="en-US" sz="3298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S25' Training Sessions 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5070034" y="6115066"/>
            <a:ext cx="6679736" cy="2130641"/>
          </a:xfrm>
          <a:custGeom>
            <a:avLst/>
            <a:gdLst/>
            <a:ahLst/>
            <a:cxnLst/>
            <a:rect r="r" b="b" t="t" l="l"/>
            <a:pathLst>
              <a:path h="2130641" w="6679736">
                <a:moveTo>
                  <a:pt x="0" y="0"/>
                </a:moveTo>
                <a:lnTo>
                  <a:pt x="6679735" y="0"/>
                </a:lnTo>
                <a:lnTo>
                  <a:pt x="6679735" y="2130641"/>
                </a:lnTo>
                <a:lnTo>
                  <a:pt x="0" y="213064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05459" t="-201311" r="-108379" b="-252138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8"/>
            <a:chOff x="0" y="0"/>
            <a:chExt cx="13716000" cy="15430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8"/>
            <a:chOff x="0" y="0"/>
            <a:chExt cx="13716000" cy="1543051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2412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71167" y="2289413"/>
            <a:ext cx="7143834" cy="1423149"/>
          </a:xfrm>
          <a:custGeom>
            <a:avLst/>
            <a:gdLst/>
            <a:ahLst/>
            <a:cxnLst/>
            <a:rect r="r" b="b" t="t" l="l"/>
            <a:pathLst>
              <a:path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35" cy="560548"/>
            <a:chOff x="0" y="0"/>
            <a:chExt cx="5519247" cy="7473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304" r="0" b="-30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3140796" y="4525239"/>
            <a:ext cx="8858771" cy="1236523"/>
            <a:chOff x="0" y="0"/>
            <a:chExt cx="11811694" cy="164869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811694" cy="1648697"/>
            </a:xfrm>
            <a:custGeom>
              <a:avLst/>
              <a:gdLst/>
              <a:ahLst/>
              <a:cxnLst/>
              <a:rect r="r" b="b" t="t" l="l"/>
              <a:pathLst>
                <a:path h="1648697" w="11811694">
                  <a:moveTo>
                    <a:pt x="0" y="0"/>
                  </a:moveTo>
                  <a:lnTo>
                    <a:pt x="11811694" y="0"/>
                  </a:lnTo>
                  <a:lnTo>
                    <a:pt x="11811694" y="1648697"/>
                  </a:lnTo>
                  <a:lnTo>
                    <a:pt x="0" y="16486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23825"/>
              <a:ext cx="11811694" cy="177252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>
                <a:lnSpc>
                  <a:spcPts val="4479"/>
                </a:lnSpc>
              </a:pPr>
              <a:r>
                <a:rPr lang="en-US" sz="3199" b="true">
                  <a:solidFill>
                    <a:srgbClr val="0065B4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do-while Loop</a:t>
              </a:r>
            </a:p>
            <a:p>
              <a:pPr algn="just">
                <a:lnSpc>
                  <a:spcPts val="4479"/>
                </a:lnSpc>
              </a:pPr>
              <a:r>
                <a:rPr lang="en-US" sz="3199">
                  <a:solidFill>
                    <a:srgbClr val="151515"/>
                  </a:solidFill>
                  <a:latin typeface="Futura"/>
                  <a:ea typeface="Futura"/>
                  <a:cs typeface="Futura"/>
                  <a:sym typeface="Futura"/>
                </a:rPr>
                <a:t>Executes at least once, then checks the condition.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-102745">
            <a:off x="5971763" y="2596916"/>
            <a:ext cx="6343934" cy="851367"/>
            <a:chOff x="0" y="0"/>
            <a:chExt cx="8458579" cy="113515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458579" cy="1135156"/>
            </a:xfrm>
            <a:custGeom>
              <a:avLst/>
              <a:gdLst/>
              <a:ahLst/>
              <a:cxnLst/>
              <a:rect r="r" b="b" t="t" l="l"/>
              <a:pathLst>
                <a:path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5405"/>
                </a:lnSpc>
              </a:pPr>
              <a:r>
                <a:rPr lang="en-US" sz="3860">
                  <a:solidFill>
                    <a:srgbClr val="FFFFFF"/>
                  </a:solidFill>
                  <a:latin typeface="Bisdak"/>
                  <a:ea typeface="Bisdak"/>
                  <a:cs typeface="Bisdak"/>
                  <a:sym typeface="Bisdak"/>
                </a:rPr>
                <a:t>Loops 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5400000">
            <a:off x="15662398" y="5046640"/>
            <a:ext cx="4588669" cy="563881"/>
            <a:chOff x="0" y="0"/>
            <a:chExt cx="6118225" cy="75184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118225" cy="751841"/>
            </a:xfrm>
            <a:custGeom>
              <a:avLst/>
              <a:gdLst/>
              <a:ahLst/>
              <a:cxnLst/>
              <a:rect r="r" b="b" t="t" l="l"/>
              <a:pathLst>
                <a:path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618"/>
                </a:lnSpc>
              </a:pPr>
              <a:r>
                <a:rPr lang="en-US" sz="3298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S25' Training Sessions 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4525021" y="5931550"/>
            <a:ext cx="8769556" cy="2367242"/>
          </a:xfrm>
          <a:custGeom>
            <a:avLst/>
            <a:gdLst/>
            <a:ahLst/>
            <a:cxnLst/>
            <a:rect r="r" b="b" t="t" l="l"/>
            <a:pathLst>
              <a:path h="2367242" w="8769556">
                <a:moveTo>
                  <a:pt x="0" y="0"/>
                </a:moveTo>
                <a:lnTo>
                  <a:pt x="8769557" y="0"/>
                </a:lnTo>
                <a:lnTo>
                  <a:pt x="8769557" y="2367242"/>
                </a:lnTo>
                <a:lnTo>
                  <a:pt x="0" y="236724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76001" t="-278614" r="-55815" b="-104447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8"/>
            <a:chOff x="0" y="0"/>
            <a:chExt cx="13716000" cy="15430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8"/>
            <a:chOff x="0" y="0"/>
            <a:chExt cx="13716000" cy="1543051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2412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71167" y="2289413"/>
            <a:ext cx="7143834" cy="1423149"/>
          </a:xfrm>
          <a:custGeom>
            <a:avLst/>
            <a:gdLst/>
            <a:ahLst/>
            <a:cxnLst/>
            <a:rect r="r" b="b" t="t" l="l"/>
            <a:pathLst>
              <a:path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35" cy="560548"/>
            <a:chOff x="0" y="0"/>
            <a:chExt cx="5519247" cy="7473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304" r="0" b="-30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3041729" y="5350862"/>
            <a:ext cx="12111193" cy="1467179"/>
            <a:chOff x="0" y="0"/>
            <a:chExt cx="16148257" cy="195623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148258" cy="1956239"/>
            </a:xfrm>
            <a:custGeom>
              <a:avLst/>
              <a:gdLst/>
              <a:ahLst/>
              <a:cxnLst/>
              <a:rect r="r" b="b" t="t" l="l"/>
              <a:pathLst>
                <a:path h="1956239" w="16148258">
                  <a:moveTo>
                    <a:pt x="0" y="0"/>
                  </a:moveTo>
                  <a:lnTo>
                    <a:pt x="16148258" y="0"/>
                  </a:lnTo>
                  <a:lnTo>
                    <a:pt x="16148258" y="1956239"/>
                  </a:lnTo>
                  <a:lnTo>
                    <a:pt x="0" y="19562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52400"/>
              <a:ext cx="16148257" cy="210863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>
                <a:lnSpc>
                  <a:spcPts val="5319"/>
                </a:lnSpc>
              </a:pPr>
              <a:r>
                <a:rPr lang="en-US" sz="3799" b="true">
                  <a:solidFill>
                    <a:srgbClr val="151515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Write a program to check whether a number is prime using a for loop 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-102745">
            <a:off x="5971763" y="2596916"/>
            <a:ext cx="6343934" cy="851367"/>
            <a:chOff x="0" y="0"/>
            <a:chExt cx="8458579" cy="113515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458579" cy="1135156"/>
            </a:xfrm>
            <a:custGeom>
              <a:avLst/>
              <a:gdLst/>
              <a:ahLst/>
              <a:cxnLst/>
              <a:rect r="r" b="b" t="t" l="l"/>
              <a:pathLst>
                <a:path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5405"/>
                </a:lnSpc>
              </a:pPr>
              <a:r>
                <a:rPr lang="en-US" sz="3860">
                  <a:solidFill>
                    <a:srgbClr val="FFFFFF"/>
                  </a:solidFill>
                  <a:latin typeface="Bisdak"/>
                  <a:ea typeface="Bisdak"/>
                  <a:cs typeface="Bisdak"/>
                  <a:sym typeface="Bisdak"/>
                </a:rPr>
                <a:t>Exercise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5400000">
            <a:off x="15662398" y="5046640"/>
            <a:ext cx="4588669" cy="563881"/>
            <a:chOff x="0" y="0"/>
            <a:chExt cx="6118225" cy="75184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118225" cy="751841"/>
            </a:xfrm>
            <a:custGeom>
              <a:avLst/>
              <a:gdLst/>
              <a:ahLst/>
              <a:cxnLst/>
              <a:rect r="r" b="b" t="t" l="l"/>
              <a:pathLst>
                <a:path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618"/>
                </a:lnSpc>
              </a:pPr>
              <a:r>
                <a:rPr lang="en-US" sz="3298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S25' Training Sessions 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8"/>
            <a:chOff x="0" y="0"/>
            <a:chExt cx="13716000" cy="15430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8"/>
            <a:chOff x="0" y="0"/>
            <a:chExt cx="13716000" cy="1543051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2412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71167" y="2289413"/>
            <a:ext cx="7143834" cy="1423149"/>
          </a:xfrm>
          <a:custGeom>
            <a:avLst/>
            <a:gdLst/>
            <a:ahLst/>
            <a:cxnLst/>
            <a:rect r="r" b="b" t="t" l="l"/>
            <a:pathLst>
              <a:path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35" cy="560548"/>
            <a:chOff x="0" y="0"/>
            <a:chExt cx="5519247" cy="7473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304" r="0" b="-30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407315" y="4074160"/>
            <a:ext cx="12724156" cy="697115"/>
            <a:chOff x="0" y="0"/>
            <a:chExt cx="16965541" cy="92948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965541" cy="929487"/>
            </a:xfrm>
            <a:custGeom>
              <a:avLst/>
              <a:gdLst/>
              <a:ahLst/>
              <a:cxnLst/>
              <a:rect r="r" b="b" t="t" l="l"/>
              <a:pathLst>
                <a:path h="929487" w="16965541">
                  <a:moveTo>
                    <a:pt x="0" y="0"/>
                  </a:moveTo>
                  <a:lnTo>
                    <a:pt x="16965541" y="0"/>
                  </a:lnTo>
                  <a:lnTo>
                    <a:pt x="16965541" y="929487"/>
                  </a:lnTo>
                  <a:lnTo>
                    <a:pt x="0" y="9294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33350"/>
              <a:ext cx="16965541" cy="10628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>
                <a:lnSpc>
                  <a:spcPts val="4619"/>
                </a:lnSpc>
              </a:pPr>
              <a:r>
                <a:rPr lang="en-US" sz="3299">
                  <a:solidFill>
                    <a:srgbClr val="0065B4"/>
                  </a:solidFill>
                  <a:latin typeface="Futura"/>
                  <a:ea typeface="Futura"/>
                  <a:cs typeface="Futura"/>
                  <a:sym typeface="Futura"/>
                </a:rPr>
                <a:t>A function is a block of code that performs a specific task.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-102745">
            <a:off x="5971763" y="2596916"/>
            <a:ext cx="6343934" cy="851367"/>
            <a:chOff x="0" y="0"/>
            <a:chExt cx="8458579" cy="113515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458579" cy="1135156"/>
            </a:xfrm>
            <a:custGeom>
              <a:avLst/>
              <a:gdLst/>
              <a:ahLst/>
              <a:cxnLst/>
              <a:rect r="r" b="b" t="t" l="l"/>
              <a:pathLst>
                <a:path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5405"/>
                </a:lnSpc>
              </a:pPr>
              <a:r>
                <a:rPr lang="en-US" sz="3860">
                  <a:solidFill>
                    <a:srgbClr val="FFFFFF"/>
                  </a:solidFill>
                  <a:latin typeface="Bisdak"/>
                  <a:ea typeface="Bisdak"/>
                  <a:cs typeface="Bisdak"/>
                  <a:sym typeface="Bisdak"/>
                </a:rPr>
                <a:t>Functions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5400000">
            <a:off x="15662398" y="5046640"/>
            <a:ext cx="4588669" cy="563881"/>
            <a:chOff x="0" y="0"/>
            <a:chExt cx="6118225" cy="75184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118225" cy="751841"/>
            </a:xfrm>
            <a:custGeom>
              <a:avLst/>
              <a:gdLst/>
              <a:ahLst/>
              <a:cxnLst/>
              <a:rect r="r" b="b" t="t" l="l"/>
              <a:pathLst>
                <a:path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618"/>
                </a:lnSpc>
              </a:pPr>
              <a:r>
                <a:rPr lang="en-US" sz="3298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S25' Training Sessions 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2535888" y="6396823"/>
            <a:ext cx="5521670" cy="1746169"/>
          </a:xfrm>
          <a:custGeom>
            <a:avLst/>
            <a:gdLst/>
            <a:ahLst/>
            <a:cxnLst/>
            <a:rect r="r" b="b" t="t" l="l"/>
            <a:pathLst>
              <a:path h="1746169" w="5521670">
                <a:moveTo>
                  <a:pt x="0" y="0"/>
                </a:moveTo>
                <a:lnTo>
                  <a:pt x="5521670" y="0"/>
                </a:lnTo>
                <a:lnTo>
                  <a:pt x="5521670" y="1746169"/>
                </a:lnTo>
                <a:lnTo>
                  <a:pt x="0" y="174616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75127" t="-187488" r="-231366" b="-613421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522569" y="6400580"/>
            <a:ext cx="7088448" cy="1742412"/>
          </a:xfrm>
          <a:custGeom>
            <a:avLst/>
            <a:gdLst/>
            <a:ahLst/>
            <a:cxnLst/>
            <a:rect r="r" b="b" t="t" l="l"/>
            <a:pathLst>
              <a:path h="1742412" w="7088448">
                <a:moveTo>
                  <a:pt x="0" y="0"/>
                </a:moveTo>
                <a:lnTo>
                  <a:pt x="7088448" y="0"/>
                </a:lnTo>
                <a:lnTo>
                  <a:pt x="7088448" y="1742412"/>
                </a:lnTo>
                <a:lnTo>
                  <a:pt x="0" y="17424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10558" t="-255387" r="-120502" b="-402195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2535888" y="5251283"/>
            <a:ext cx="3617910" cy="554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Function Definition :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285354" y="5251283"/>
            <a:ext cx="2695813" cy="554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Function Calling: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8"/>
            <a:chOff x="0" y="0"/>
            <a:chExt cx="13716000" cy="15430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8"/>
            <a:chOff x="0" y="0"/>
            <a:chExt cx="13716000" cy="1543051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2412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71167" y="2289413"/>
            <a:ext cx="7143834" cy="1423149"/>
          </a:xfrm>
          <a:custGeom>
            <a:avLst/>
            <a:gdLst/>
            <a:ahLst/>
            <a:cxnLst/>
            <a:rect r="r" b="b" t="t" l="l"/>
            <a:pathLst>
              <a:path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35" cy="560548"/>
            <a:chOff x="0" y="0"/>
            <a:chExt cx="5519247" cy="7473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304" r="0" b="-30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598906" y="4290632"/>
            <a:ext cx="12996838" cy="1705737"/>
            <a:chOff x="0" y="0"/>
            <a:chExt cx="17329117" cy="227431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329117" cy="2274316"/>
            </a:xfrm>
            <a:custGeom>
              <a:avLst/>
              <a:gdLst/>
              <a:ahLst/>
              <a:cxnLst/>
              <a:rect r="r" b="b" t="t" l="l"/>
              <a:pathLst>
                <a:path h="2274316" w="17329117">
                  <a:moveTo>
                    <a:pt x="0" y="0"/>
                  </a:moveTo>
                  <a:lnTo>
                    <a:pt x="17329117" y="0"/>
                  </a:lnTo>
                  <a:lnTo>
                    <a:pt x="17329117" y="2274316"/>
                  </a:lnTo>
                  <a:lnTo>
                    <a:pt x="0" y="22743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23825"/>
              <a:ext cx="17329117" cy="239814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>
                <a:lnSpc>
                  <a:spcPts val="4200"/>
                </a:lnSpc>
              </a:pPr>
              <a:r>
                <a:rPr lang="en-US" sz="3000" b="true">
                  <a:solidFill>
                    <a:srgbClr val="0065B4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Return Type:</a:t>
              </a:r>
            </a:p>
            <a:p>
              <a:pPr algn="just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F</a:t>
              </a:r>
              <a:r>
                <a:rPr lang="en-US" sz="300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unctions can return values. In the Previous example, the return type is int.</a:t>
              </a:r>
            </a:p>
            <a:p>
              <a:pPr algn="just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If a function doesn't return a value, use </a:t>
              </a:r>
              <a:r>
                <a:rPr lang="en-US" b="true" sz="3000" i="true">
                  <a:solidFill>
                    <a:srgbClr val="0065B4"/>
                  </a:solidFill>
                  <a:latin typeface="Futura Bold Italics"/>
                  <a:ea typeface="Futura Bold Italics"/>
                  <a:cs typeface="Futura Bold Italics"/>
                  <a:sym typeface="Futura Bold Italics"/>
                </a:rPr>
                <a:t>void</a:t>
              </a:r>
              <a:r>
                <a:rPr lang="en-US" sz="300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-102745">
            <a:off x="5971763" y="2596916"/>
            <a:ext cx="6343934" cy="851367"/>
            <a:chOff x="0" y="0"/>
            <a:chExt cx="8458579" cy="113515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458579" cy="1135156"/>
            </a:xfrm>
            <a:custGeom>
              <a:avLst/>
              <a:gdLst/>
              <a:ahLst/>
              <a:cxnLst/>
              <a:rect r="r" b="b" t="t" l="l"/>
              <a:pathLst>
                <a:path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5405"/>
                </a:lnSpc>
              </a:pPr>
              <a:r>
                <a:rPr lang="en-US" sz="3860">
                  <a:solidFill>
                    <a:srgbClr val="FFFFFF"/>
                  </a:solidFill>
                  <a:latin typeface="Bisdak"/>
                  <a:ea typeface="Bisdak"/>
                  <a:cs typeface="Bisdak"/>
                  <a:sym typeface="Bisdak"/>
                </a:rPr>
                <a:t>Functions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5400000">
            <a:off x="15662398" y="5046640"/>
            <a:ext cx="4588669" cy="563881"/>
            <a:chOff x="0" y="0"/>
            <a:chExt cx="6118225" cy="75184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118225" cy="751841"/>
            </a:xfrm>
            <a:custGeom>
              <a:avLst/>
              <a:gdLst/>
              <a:ahLst/>
              <a:cxnLst/>
              <a:rect r="r" b="b" t="t" l="l"/>
              <a:pathLst>
                <a:path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618"/>
                </a:lnSpc>
              </a:pPr>
              <a:r>
                <a:rPr lang="en-US" sz="3298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S25' Training Sessions 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4706373" y="6400580"/>
            <a:ext cx="8781904" cy="1824413"/>
          </a:xfrm>
          <a:custGeom>
            <a:avLst/>
            <a:gdLst/>
            <a:ahLst/>
            <a:cxnLst/>
            <a:rect r="r" b="b" t="t" l="l"/>
            <a:pathLst>
              <a:path h="1824413" w="8781904">
                <a:moveTo>
                  <a:pt x="0" y="0"/>
                </a:moveTo>
                <a:lnTo>
                  <a:pt x="8781904" y="0"/>
                </a:lnTo>
                <a:lnTo>
                  <a:pt x="8781904" y="1824413"/>
                </a:lnTo>
                <a:lnTo>
                  <a:pt x="0" y="182441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19754" t="-499796" r="-135093" b="-360997"/>
            </a:stretch>
          </a:blipFill>
          <a:ln cap="sq">
            <a:noFill/>
            <a:prstDash val="sysDot"/>
            <a:miter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8"/>
            <a:chOff x="0" y="0"/>
            <a:chExt cx="13716000" cy="15430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8"/>
            <a:chOff x="0" y="0"/>
            <a:chExt cx="13716000" cy="1543051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2412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71167" y="2289413"/>
            <a:ext cx="7143834" cy="1423149"/>
          </a:xfrm>
          <a:custGeom>
            <a:avLst/>
            <a:gdLst/>
            <a:ahLst/>
            <a:cxnLst/>
            <a:rect r="r" b="b" t="t" l="l"/>
            <a:pathLst>
              <a:path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35" cy="560548"/>
            <a:chOff x="0" y="0"/>
            <a:chExt cx="5519247" cy="7473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304" r="0" b="-30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614680" y="4578140"/>
            <a:ext cx="11520763" cy="1130719"/>
            <a:chOff x="0" y="0"/>
            <a:chExt cx="15361017" cy="150762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361017" cy="1507626"/>
            </a:xfrm>
            <a:custGeom>
              <a:avLst/>
              <a:gdLst/>
              <a:ahLst/>
              <a:cxnLst/>
              <a:rect r="r" b="b" t="t" l="l"/>
              <a:pathLst>
                <a:path h="1507626" w="15361017">
                  <a:moveTo>
                    <a:pt x="0" y="0"/>
                  </a:moveTo>
                  <a:lnTo>
                    <a:pt x="15361017" y="0"/>
                  </a:lnTo>
                  <a:lnTo>
                    <a:pt x="15361017" y="1507626"/>
                  </a:lnTo>
                  <a:lnTo>
                    <a:pt x="0" y="15076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14300"/>
              <a:ext cx="15361017" cy="162192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>
                <a:lnSpc>
                  <a:spcPts val="4060"/>
                </a:lnSpc>
              </a:pPr>
              <a:r>
                <a:rPr lang="en-US" sz="2900" b="true">
                  <a:solidFill>
                    <a:srgbClr val="0065B4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Positional Parameters:</a:t>
              </a:r>
            </a:p>
            <a:p>
              <a:pPr algn="just">
                <a:lnSpc>
                  <a:spcPts val="4059"/>
                </a:lnSpc>
              </a:pPr>
              <a:r>
                <a:rPr lang="en-US" sz="2900">
                  <a:solidFill>
                    <a:srgbClr val="0065B4"/>
                  </a:solidFill>
                  <a:latin typeface="Futura"/>
                  <a:ea typeface="Futura"/>
                  <a:cs typeface="Futura"/>
                  <a:sym typeface="Futura"/>
                </a:rPr>
                <a:t>  </a:t>
              </a:r>
              <a:r>
                <a:rPr lang="en-US" sz="290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 </a:t>
              </a:r>
              <a:r>
                <a:rPr lang="en-US" sz="290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Parameters are passed in the</a:t>
              </a:r>
              <a:r>
                <a:rPr lang="en-US" sz="290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 order they are defined in the function.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-102745">
            <a:off x="4379810" y="2663898"/>
            <a:ext cx="9435029" cy="674179"/>
            <a:chOff x="0" y="0"/>
            <a:chExt cx="12580039" cy="89890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580039" cy="898905"/>
            </a:xfrm>
            <a:custGeom>
              <a:avLst/>
              <a:gdLst/>
              <a:ahLst/>
              <a:cxnLst/>
              <a:rect r="r" b="b" t="t" l="l"/>
              <a:pathLst>
                <a:path h="898905" w="12580039">
                  <a:moveTo>
                    <a:pt x="0" y="0"/>
                  </a:moveTo>
                  <a:lnTo>
                    <a:pt x="12580039" y="0"/>
                  </a:lnTo>
                  <a:lnTo>
                    <a:pt x="12580039" y="898905"/>
                  </a:lnTo>
                  <a:lnTo>
                    <a:pt x="0" y="8989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2580039" cy="9560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284"/>
                </a:lnSpc>
              </a:pPr>
              <a:r>
                <a:rPr lang="en-US" sz="3060">
                  <a:solidFill>
                    <a:srgbClr val="FFFFFF"/>
                  </a:solidFill>
                  <a:latin typeface="Bisdak"/>
                  <a:ea typeface="Bisdak"/>
                  <a:cs typeface="Bisdak"/>
                  <a:sym typeface="Bisdak"/>
                </a:rPr>
                <a:t>Passing Parameters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5400000">
            <a:off x="15662398" y="5046640"/>
            <a:ext cx="4588669" cy="563881"/>
            <a:chOff x="0" y="0"/>
            <a:chExt cx="6118225" cy="75184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118225" cy="751841"/>
            </a:xfrm>
            <a:custGeom>
              <a:avLst/>
              <a:gdLst/>
              <a:ahLst/>
              <a:cxnLst/>
              <a:rect r="r" b="b" t="t" l="l"/>
              <a:pathLst>
                <a:path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618"/>
                </a:lnSpc>
              </a:pPr>
              <a:r>
                <a:rPr lang="en-US" sz="3298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S25' Training Sessions 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4019312" y="6400580"/>
            <a:ext cx="10116131" cy="1757629"/>
          </a:xfrm>
          <a:custGeom>
            <a:avLst/>
            <a:gdLst/>
            <a:ahLst/>
            <a:cxnLst/>
            <a:rect r="r" b="b" t="t" l="l"/>
            <a:pathLst>
              <a:path h="1757629" w="10116131">
                <a:moveTo>
                  <a:pt x="0" y="0"/>
                </a:moveTo>
                <a:lnTo>
                  <a:pt x="10116131" y="0"/>
                </a:lnTo>
                <a:lnTo>
                  <a:pt x="10116131" y="1757629"/>
                </a:lnTo>
                <a:lnTo>
                  <a:pt x="0" y="175762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77567" t="-143045" r="-51235" b="-497702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8"/>
            <a:chOff x="0" y="0"/>
            <a:chExt cx="13716000" cy="15430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8"/>
            <a:chOff x="0" y="0"/>
            <a:chExt cx="13716000" cy="1543051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2412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71167" y="2289413"/>
            <a:ext cx="7143834" cy="1423149"/>
          </a:xfrm>
          <a:custGeom>
            <a:avLst/>
            <a:gdLst/>
            <a:ahLst/>
            <a:cxnLst/>
            <a:rect r="r" b="b" t="t" l="l"/>
            <a:pathLst>
              <a:path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35" cy="560548"/>
            <a:chOff x="0" y="0"/>
            <a:chExt cx="5519247" cy="7473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304" r="0" b="-30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614680" y="4145351"/>
            <a:ext cx="13042256" cy="1130719"/>
            <a:chOff x="0" y="0"/>
            <a:chExt cx="17389674" cy="150762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389675" cy="1507626"/>
            </a:xfrm>
            <a:custGeom>
              <a:avLst/>
              <a:gdLst/>
              <a:ahLst/>
              <a:cxnLst/>
              <a:rect r="r" b="b" t="t" l="l"/>
              <a:pathLst>
                <a:path h="1507626" w="17389675">
                  <a:moveTo>
                    <a:pt x="0" y="0"/>
                  </a:moveTo>
                  <a:lnTo>
                    <a:pt x="17389675" y="0"/>
                  </a:lnTo>
                  <a:lnTo>
                    <a:pt x="17389675" y="1507626"/>
                  </a:lnTo>
                  <a:lnTo>
                    <a:pt x="0" y="15076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14300"/>
              <a:ext cx="17389674" cy="162192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>
                <a:lnSpc>
                  <a:spcPts val="4060"/>
                </a:lnSpc>
              </a:pPr>
              <a:r>
                <a:rPr lang="en-US" sz="2900" b="true">
                  <a:solidFill>
                    <a:srgbClr val="0065B4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Optional Parameters</a:t>
              </a:r>
            </a:p>
            <a:p>
              <a:pPr algn="just">
                <a:lnSpc>
                  <a:spcPts val="4060"/>
                </a:lnSpc>
              </a:pPr>
              <a:r>
                <a:rPr lang="en-US" sz="2900">
                  <a:solidFill>
                    <a:srgbClr val="0065B4"/>
                  </a:solidFill>
                  <a:latin typeface="Futura"/>
                  <a:ea typeface="Futura"/>
                  <a:cs typeface="Futura"/>
                  <a:sym typeface="Futura"/>
                </a:rPr>
                <a:t>    </a:t>
              </a:r>
              <a:r>
                <a:rPr lang="en-US" sz="290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P</a:t>
              </a:r>
              <a:r>
                <a:rPr lang="en-US" sz="290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arameters can be optional.</a:t>
              </a:r>
              <a:r>
                <a:rPr lang="en-US" sz="290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 Use [] for optional parameters.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-102745">
            <a:off x="4379810" y="2663898"/>
            <a:ext cx="9435029" cy="674179"/>
            <a:chOff x="0" y="0"/>
            <a:chExt cx="12580039" cy="89890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580039" cy="898905"/>
            </a:xfrm>
            <a:custGeom>
              <a:avLst/>
              <a:gdLst/>
              <a:ahLst/>
              <a:cxnLst/>
              <a:rect r="r" b="b" t="t" l="l"/>
              <a:pathLst>
                <a:path h="898905" w="12580039">
                  <a:moveTo>
                    <a:pt x="0" y="0"/>
                  </a:moveTo>
                  <a:lnTo>
                    <a:pt x="12580039" y="0"/>
                  </a:lnTo>
                  <a:lnTo>
                    <a:pt x="12580039" y="898905"/>
                  </a:lnTo>
                  <a:lnTo>
                    <a:pt x="0" y="8989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2580039" cy="9560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284"/>
                </a:lnSpc>
              </a:pPr>
              <a:r>
                <a:rPr lang="en-US" sz="3060">
                  <a:solidFill>
                    <a:srgbClr val="FFFFFF"/>
                  </a:solidFill>
                  <a:latin typeface="Bisdak"/>
                  <a:ea typeface="Bisdak"/>
                  <a:cs typeface="Bisdak"/>
                  <a:sym typeface="Bisdak"/>
                </a:rPr>
                <a:t>Passing Parameters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5400000">
            <a:off x="15662398" y="5046640"/>
            <a:ext cx="4588669" cy="563881"/>
            <a:chOff x="0" y="0"/>
            <a:chExt cx="6118225" cy="75184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118225" cy="751841"/>
            </a:xfrm>
            <a:custGeom>
              <a:avLst/>
              <a:gdLst/>
              <a:ahLst/>
              <a:cxnLst/>
              <a:rect r="r" b="b" t="t" l="l"/>
              <a:pathLst>
                <a:path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618"/>
                </a:lnSpc>
              </a:pPr>
              <a:r>
                <a:rPr lang="en-US" sz="3298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S25' Training Sessions 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4600591" y="5470229"/>
            <a:ext cx="8993468" cy="3223641"/>
          </a:xfrm>
          <a:custGeom>
            <a:avLst/>
            <a:gdLst/>
            <a:ahLst/>
            <a:cxnLst/>
            <a:rect r="r" b="b" t="t" l="l"/>
            <a:pathLst>
              <a:path h="3223641" w="8993468">
                <a:moveTo>
                  <a:pt x="0" y="0"/>
                </a:moveTo>
                <a:lnTo>
                  <a:pt x="8993468" y="0"/>
                </a:lnTo>
                <a:lnTo>
                  <a:pt x="8993468" y="3223641"/>
                </a:lnTo>
                <a:lnTo>
                  <a:pt x="0" y="322364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70577" t="-64370" r="-41835" b="-168965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8"/>
            <a:chOff x="0" y="0"/>
            <a:chExt cx="13716000" cy="15430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8"/>
            <a:chOff x="0" y="0"/>
            <a:chExt cx="13716000" cy="1543051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2412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71167" y="2289413"/>
            <a:ext cx="7143834" cy="1423149"/>
          </a:xfrm>
          <a:custGeom>
            <a:avLst/>
            <a:gdLst/>
            <a:ahLst/>
            <a:cxnLst/>
            <a:rect r="r" b="b" t="t" l="l"/>
            <a:pathLst>
              <a:path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35" cy="560548"/>
            <a:chOff x="0" y="0"/>
            <a:chExt cx="5519247" cy="7473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304" r="0" b="-30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576197" y="4386287"/>
            <a:ext cx="13042256" cy="1340567"/>
            <a:chOff x="0" y="0"/>
            <a:chExt cx="17389674" cy="178742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389675" cy="1787423"/>
            </a:xfrm>
            <a:custGeom>
              <a:avLst/>
              <a:gdLst/>
              <a:ahLst/>
              <a:cxnLst/>
              <a:rect r="r" b="b" t="t" l="l"/>
              <a:pathLst>
                <a:path h="1787423" w="17389675">
                  <a:moveTo>
                    <a:pt x="0" y="0"/>
                  </a:moveTo>
                  <a:lnTo>
                    <a:pt x="17389675" y="0"/>
                  </a:lnTo>
                  <a:lnTo>
                    <a:pt x="17389675" y="1787423"/>
                  </a:lnTo>
                  <a:lnTo>
                    <a:pt x="0" y="17874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42875"/>
              <a:ext cx="17389674" cy="19302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>
                <a:lnSpc>
                  <a:spcPts val="5179"/>
                </a:lnSpc>
              </a:pPr>
              <a:r>
                <a:rPr lang="en-US" sz="3699" b="true">
                  <a:solidFill>
                    <a:srgbClr val="0065B4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:: CAUTION ::  </a:t>
              </a:r>
            </a:p>
            <a:p>
              <a:pPr algn="just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in Dart, positional optional parameters </a:t>
              </a:r>
              <a:r>
                <a:rPr lang="en-US" b="true" sz="3199" i="true">
                  <a:solidFill>
                    <a:srgbClr val="0065B4"/>
                  </a:solidFill>
                  <a:latin typeface="Futura Bold Italics"/>
                  <a:ea typeface="Futura Bold Italics"/>
                  <a:cs typeface="Futura Bold Italics"/>
                  <a:sym typeface="Futura Bold Italics"/>
                </a:rPr>
                <a:t>cannot be the first parameter.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-102745">
            <a:off x="4379810" y="2663898"/>
            <a:ext cx="9435029" cy="674179"/>
            <a:chOff x="0" y="0"/>
            <a:chExt cx="12580039" cy="89890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580039" cy="898905"/>
            </a:xfrm>
            <a:custGeom>
              <a:avLst/>
              <a:gdLst/>
              <a:ahLst/>
              <a:cxnLst/>
              <a:rect r="r" b="b" t="t" l="l"/>
              <a:pathLst>
                <a:path h="898905" w="12580039">
                  <a:moveTo>
                    <a:pt x="0" y="0"/>
                  </a:moveTo>
                  <a:lnTo>
                    <a:pt x="12580039" y="0"/>
                  </a:lnTo>
                  <a:lnTo>
                    <a:pt x="12580039" y="898905"/>
                  </a:lnTo>
                  <a:lnTo>
                    <a:pt x="0" y="8989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2580039" cy="9560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284"/>
                </a:lnSpc>
              </a:pPr>
              <a:r>
                <a:rPr lang="en-US" sz="3060">
                  <a:solidFill>
                    <a:srgbClr val="FFFFFF"/>
                  </a:solidFill>
                  <a:latin typeface="Bisdak"/>
                  <a:ea typeface="Bisdak"/>
                  <a:cs typeface="Bisdak"/>
                  <a:sym typeface="Bisdak"/>
                </a:rPr>
                <a:t>Passing Parameters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5400000">
            <a:off x="15662398" y="5046640"/>
            <a:ext cx="4588669" cy="563881"/>
            <a:chOff x="0" y="0"/>
            <a:chExt cx="6118225" cy="75184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118225" cy="751841"/>
            </a:xfrm>
            <a:custGeom>
              <a:avLst/>
              <a:gdLst/>
              <a:ahLst/>
              <a:cxnLst/>
              <a:rect r="r" b="b" t="t" l="l"/>
              <a:pathLst>
                <a:path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618"/>
                </a:lnSpc>
              </a:pPr>
              <a:r>
                <a:rPr lang="en-US" sz="3298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S25' Training Sessions 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3734674" y="6400580"/>
            <a:ext cx="10818652" cy="1852221"/>
          </a:xfrm>
          <a:custGeom>
            <a:avLst/>
            <a:gdLst/>
            <a:ahLst/>
            <a:cxnLst/>
            <a:rect r="r" b="b" t="t" l="l"/>
            <a:pathLst>
              <a:path h="1852221" w="10818652">
                <a:moveTo>
                  <a:pt x="0" y="0"/>
                </a:moveTo>
                <a:lnTo>
                  <a:pt x="10818652" y="0"/>
                </a:lnTo>
                <a:lnTo>
                  <a:pt x="10818652" y="1852221"/>
                </a:lnTo>
                <a:lnTo>
                  <a:pt x="0" y="185222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77781" t="-228115" r="-52801" b="-429468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8"/>
            <a:chOff x="0" y="0"/>
            <a:chExt cx="13716000" cy="15430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8"/>
            <a:chOff x="0" y="0"/>
            <a:chExt cx="13716000" cy="1543051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2412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71167" y="2289413"/>
            <a:ext cx="7143834" cy="1423149"/>
          </a:xfrm>
          <a:custGeom>
            <a:avLst/>
            <a:gdLst/>
            <a:ahLst/>
            <a:cxnLst/>
            <a:rect r="r" b="b" t="t" l="l"/>
            <a:pathLst>
              <a:path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35" cy="560548"/>
            <a:chOff x="0" y="0"/>
            <a:chExt cx="5519247" cy="7473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304" r="0" b="-30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614680" y="4578140"/>
            <a:ext cx="13042256" cy="1130719"/>
            <a:chOff x="0" y="0"/>
            <a:chExt cx="17389674" cy="150762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389675" cy="1507626"/>
            </a:xfrm>
            <a:custGeom>
              <a:avLst/>
              <a:gdLst/>
              <a:ahLst/>
              <a:cxnLst/>
              <a:rect r="r" b="b" t="t" l="l"/>
              <a:pathLst>
                <a:path h="1507626" w="17389675">
                  <a:moveTo>
                    <a:pt x="0" y="0"/>
                  </a:moveTo>
                  <a:lnTo>
                    <a:pt x="17389675" y="0"/>
                  </a:lnTo>
                  <a:lnTo>
                    <a:pt x="17389675" y="1507626"/>
                  </a:lnTo>
                  <a:lnTo>
                    <a:pt x="0" y="15076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14300"/>
              <a:ext cx="17389674" cy="162192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>
                <a:lnSpc>
                  <a:spcPts val="4060"/>
                </a:lnSpc>
              </a:pPr>
              <a:r>
                <a:rPr lang="en-US" sz="2900" b="true">
                  <a:solidFill>
                    <a:srgbClr val="0065B4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Named Required Parameters:</a:t>
              </a:r>
            </a:p>
            <a:p>
              <a:pPr algn="just">
                <a:lnSpc>
                  <a:spcPts val="4060"/>
                </a:lnSpc>
              </a:pPr>
              <a:r>
                <a:rPr lang="en-US" sz="2900" b="true">
                  <a:solidFill>
                    <a:srgbClr val="0065B4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   </a:t>
              </a:r>
              <a:r>
                <a:rPr lang="en-US" sz="2900" b="true">
                  <a:solidFill>
                    <a:srgbClr val="00000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Named p</a:t>
              </a:r>
              <a:r>
                <a:rPr lang="en-US" sz="2900" b="true">
                  <a:solidFill>
                    <a:srgbClr val="00000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arameters allow for more flexible function calls.</a:t>
              </a:r>
              <a:r>
                <a:rPr lang="en-US" sz="2900" b="true">
                  <a:solidFill>
                    <a:srgbClr val="00000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 Use {} to define them.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-102745">
            <a:off x="4379810" y="2663898"/>
            <a:ext cx="9435029" cy="674179"/>
            <a:chOff x="0" y="0"/>
            <a:chExt cx="12580039" cy="89890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580039" cy="898905"/>
            </a:xfrm>
            <a:custGeom>
              <a:avLst/>
              <a:gdLst/>
              <a:ahLst/>
              <a:cxnLst/>
              <a:rect r="r" b="b" t="t" l="l"/>
              <a:pathLst>
                <a:path h="898905" w="12580039">
                  <a:moveTo>
                    <a:pt x="0" y="0"/>
                  </a:moveTo>
                  <a:lnTo>
                    <a:pt x="12580039" y="0"/>
                  </a:lnTo>
                  <a:lnTo>
                    <a:pt x="12580039" y="898905"/>
                  </a:lnTo>
                  <a:lnTo>
                    <a:pt x="0" y="8989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2580039" cy="9560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284"/>
                </a:lnSpc>
              </a:pPr>
              <a:r>
                <a:rPr lang="en-US" sz="3060">
                  <a:solidFill>
                    <a:srgbClr val="FFFFFF"/>
                  </a:solidFill>
                  <a:latin typeface="Bisdak"/>
                  <a:ea typeface="Bisdak"/>
                  <a:cs typeface="Bisdak"/>
                  <a:sym typeface="Bisdak"/>
                </a:rPr>
                <a:t>Passing Parameters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5400000">
            <a:off x="15662398" y="5046640"/>
            <a:ext cx="4588669" cy="563881"/>
            <a:chOff x="0" y="0"/>
            <a:chExt cx="6118225" cy="75184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118225" cy="751841"/>
            </a:xfrm>
            <a:custGeom>
              <a:avLst/>
              <a:gdLst/>
              <a:ahLst/>
              <a:cxnLst/>
              <a:rect r="r" b="b" t="t" l="l"/>
              <a:pathLst>
                <a:path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618"/>
                </a:lnSpc>
              </a:pPr>
              <a:r>
                <a:rPr lang="en-US" sz="3298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S25' Training Sessions 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3560741" y="6400580"/>
            <a:ext cx="11710597" cy="2032418"/>
          </a:xfrm>
          <a:custGeom>
            <a:avLst/>
            <a:gdLst/>
            <a:ahLst/>
            <a:cxnLst/>
            <a:rect r="r" b="b" t="t" l="l"/>
            <a:pathLst>
              <a:path h="2032418" w="11710597">
                <a:moveTo>
                  <a:pt x="0" y="0"/>
                </a:moveTo>
                <a:lnTo>
                  <a:pt x="11710598" y="0"/>
                </a:lnTo>
                <a:lnTo>
                  <a:pt x="11710598" y="2032418"/>
                </a:lnTo>
                <a:lnTo>
                  <a:pt x="0" y="203241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58544" t="-239051" r="-11652" b="-212568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32014" y="-66704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369196" y="1135791"/>
            <a:ext cx="8254408" cy="1601087"/>
          </a:xfrm>
          <a:custGeom>
            <a:avLst/>
            <a:gdLst/>
            <a:ahLst/>
            <a:cxnLst/>
            <a:rect r="r" b="b" t="t" l="l"/>
            <a:pathLst>
              <a:path h="1601087" w="8254408">
                <a:moveTo>
                  <a:pt x="0" y="0"/>
                </a:moveTo>
                <a:lnTo>
                  <a:pt x="8254408" y="0"/>
                </a:lnTo>
                <a:lnTo>
                  <a:pt x="8254408" y="1601087"/>
                </a:lnTo>
                <a:lnTo>
                  <a:pt x="0" y="1601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818900" y="4280810"/>
            <a:ext cx="3225885" cy="1593649"/>
          </a:xfrm>
          <a:custGeom>
            <a:avLst/>
            <a:gdLst/>
            <a:ahLst/>
            <a:cxnLst/>
            <a:rect r="r" b="b" t="t" l="l"/>
            <a:pathLst>
              <a:path h="1593649" w="3225885">
                <a:moveTo>
                  <a:pt x="0" y="0"/>
                </a:moveTo>
                <a:lnTo>
                  <a:pt x="3225885" y="0"/>
                </a:lnTo>
                <a:lnTo>
                  <a:pt x="3225885" y="1593649"/>
                </a:lnTo>
                <a:lnTo>
                  <a:pt x="0" y="15936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158371" y="4182009"/>
            <a:ext cx="3425879" cy="1692450"/>
          </a:xfrm>
          <a:custGeom>
            <a:avLst/>
            <a:gdLst/>
            <a:ahLst/>
            <a:cxnLst/>
            <a:rect r="r" b="b" t="t" l="l"/>
            <a:pathLst>
              <a:path h="1692450" w="3425879">
                <a:moveTo>
                  <a:pt x="0" y="0"/>
                </a:moveTo>
                <a:lnTo>
                  <a:pt x="3425879" y="0"/>
                </a:lnTo>
                <a:lnTo>
                  <a:pt x="3425879" y="1692450"/>
                </a:lnTo>
                <a:lnTo>
                  <a:pt x="0" y="16924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6428692" y="4914115"/>
            <a:ext cx="541814" cy="228239"/>
          </a:xfrm>
          <a:custGeom>
            <a:avLst/>
            <a:gdLst/>
            <a:ahLst/>
            <a:cxnLst/>
            <a:rect r="r" b="b" t="t" l="l"/>
            <a:pathLst>
              <a:path h="228239" w="541814">
                <a:moveTo>
                  <a:pt x="0" y="0"/>
                </a:moveTo>
                <a:lnTo>
                  <a:pt x="541814" y="0"/>
                </a:lnTo>
                <a:lnTo>
                  <a:pt x="541814" y="228239"/>
                </a:lnTo>
                <a:lnTo>
                  <a:pt x="0" y="2282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23" t="0" r="-23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5400000">
            <a:off x="-4426818" y="4433834"/>
            <a:ext cx="10279984" cy="1426348"/>
            <a:chOff x="0" y="0"/>
            <a:chExt cx="13706645" cy="19017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06602" cy="1901825"/>
            </a:xfrm>
            <a:custGeom>
              <a:avLst/>
              <a:gdLst/>
              <a:ahLst/>
              <a:cxnLst/>
              <a:rect r="r" b="b" t="t" l="l"/>
              <a:pathLst>
                <a:path h="1901825" w="13706602">
                  <a:moveTo>
                    <a:pt x="0" y="0"/>
                  </a:moveTo>
                  <a:lnTo>
                    <a:pt x="13706602" y="0"/>
                  </a:lnTo>
                  <a:lnTo>
                    <a:pt x="13706602" y="1901825"/>
                  </a:lnTo>
                  <a:lnTo>
                    <a:pt x="0" y="19018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293" r="0" b="-292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-5400000">
            <a:off x="12430769" y="4426818"/>
            <a:ext cx="10279984" cy="1426348"/>
            <a:chOff x="0" y="0"/>
            <a:chExt cx="13706645" cy="1901797"/>
          </a:xfrm>
        </p:grpSpPr>
        <p:sp>
          <p:nvSpPr>
            <p:cNvPr name="Freeform 11" id="11"/>
            <p:cNvSpPr/>
            <p:nvPr/>
          </p:nvSpPr>
          <p:spPr>
            <a:xfrm flipH="false" flipV="true" rot="0">
              <a:off x="0" y="0"/>
              <a:ext cx="13706602" cy="1901825"/>
            </a:xfrm>
            <a:custGeom>
              <a:avLst/>
              <a:gdLst/>
              <a:ahLst/>
              <a:cxnLst/>
              <a:rect r="r" b="b" t="t" l="l"/>
              <a:pathLst>
                <a:path h="1901825" w="13706602">
                  <a:moveTo>
                    <a:pt x="0" y="1901825"/>
                  </a:moveTo>
                  <a:lnTo>
                    <a:pt x="13706602" y="1901825"/>
                  </a:lnTo>
                  <a:lnTo>
                    <a:pt x="13706602" y="0"/>
                  </a:lnTo>
                  <a:lnTo>
                    <a:pt x="0" y="0"/>
                  </a:lnTo>
                  <a:lnTo>
                    <a:pt x="0" y="1901825"/>
                  </a:lnTo>
                  <a:close/>
                </a:path>
              </a:pathLst>
            </a:custGeom>
            <a:blipFill>
              <a:blip r:embed="rId9"/>
              <a:stretch>
                <a:fillRect l="0" t="-293" r="0" b="-29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426348" y="283982"/>
            <a:ext cx="4139435" cy="560548"/>
            <a:chOff x="0" y="0"/>
            <a:chExt cx="5519247" cy="74739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304" r="0" b="-305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true" flipV="false" rot="-5400000">
            <a:off x="15019037" y="5860962"/>
            <a:ext cx="1069686" cy="1308484"/>
          </a:xfrm>
          <a:custGeom>
            <a:avLst/>
            <a:gdLst/>
            <a:ahLst/>
            <a:cxnLst/>
            <a:rect r="r" b="b" t="t" l="l"/>
            <a:pathLst>
              <a:path h="1308484" w="1069686">
                <a:moveTo>
                  <a:pt x="1069686" y="0"/>
                </a:moveTo>
                <a:lnTo>
                  <a:pt x="0" y="0"/>
                </a:lnTo>
                <a:lnTo>
                  <a:pt x="0" y="1308484"/>
                </a:lnTo>
                <a:lnTo>
                  <a:pt x="1069686" y="1308484"/>
                </a:lnTo>
                <a:lnTo>
                  <a:pt x="1069686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-164" r="0" b="-164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800000">
            <a:off x="5284938" y="7050047"/>
            <a:ext cx="1398834" cy="514072"/>
          </a:xfrm>
          <a:custGeom>
            <a:avLst/>
            <a:gdLst/>
            <a:ahLst/>
            <a:cxnLst/>
            <a:rect r="r" b="b" t="t" l="l"/>
            <a:pathLst>
              <a:path h="514072" w="1398834">
                <a:moveTo>
                  <a:pt x="0" y="0"/>
                </a:moveTo>
                <a:lnTo>
                  <a:pt x="1398834" y="0"/>
                </a:lnTo>
                <a:lnTo>
                  <a:pt x="1398834" y="514072"/>
                </a:lnTo>
                <a:lnTo>
                  <a:pt x="0" y="51407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-703" r="0" b="-703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5230279" y="1430008"/>
            <a:ext cx="8532242" cy="670711"/>
            <a:chOff x="0" y="0"/>
            <a:chExt cx="11376323" cy="89428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376323" cy="894281"/>
            </a:xfrm>
            <a:custGeom>
              <a:avLst/>
              <a:gdLst/>
              <a:ahLst/>
              <a:cxnLst/>
              <a:rect r="r" b="b" t="t" l="l"/>
              <a:pathLst>
                <a:path h="894281" w="11376323">
                  <a:moveTo>
                    <a:pt x="0" y="0"/>
                  </a:moveTo>
                  <a:lnTo>
                    <a:pt x="11376323" y="0"/>
                  </a:lnTo>
                  <a:lnTo>
                    <a:pt x="11376323" y="894281"/>
                  </a:lnTo>
                  <a:lnTo>
                    <a:pt x="0" y="8942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85725"/>
              <a:ext cx="11376323" cy="98000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5405"/>
                </a:lnSpc>
              </a:pPr>
              <a:r>
                <a:rPr lang="en-US" sz="3860">
                  <a:solidFill>
                    <a:srgbClr val="FFFFFF"/>
                  </a:solidFill>
                  <a:latin typeface="Bisdak"/>
                  <a:ea typeface="Bisdak"/>
                  <a:cs typeface="Bisdak"/>
                  <a:sym typeface="Bisdak"/>
                </a:rPr>
                <a:t>Table of contenet 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879329" y="4720049"/>
            <a:ext cx="3105026" cy="616369"/>
            <a:chOff x="0" y="0"/>
            <a:chExt cx="4140035" cy="82182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140035" cy="821825"/>
            </a:xfrm>
            <a:custGeom>
              <a:avLst/>
              <a:gdLst/>
              <a:ahLst/>
              <a:cxnLst/>
              <a:rect r="r" b="b" t="t" l="l"/>
              <a:pathLst>
                <a:path h="821825" w="4140035">
                  <a:moveTo>
                    <a:pt x="0" y="0"/>
                  </a:moveTo>
                  <a:lnTo>
                    <a:pt x="4140035" y="0"/>
                  </a:lnTo>
                  <a:lnTo>
                    <a:pt x="4140035" y="821825"/>
                  </a:lnTo>
                  <a:lnTo>
                    <a:pt x="0" y="8218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14300"/>
              <a:ext cx="4140035" cy="936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059"/>
                </a:lnSpc>
              </a:pPr>
              <a:r>
                <a:rPr lang="en-US" sz="2900">
                  <a:solidFill>
                    <a:srgbClr val="0065B4"/>
                  </a:solidFill>
                  <a:latin typeface="Futura"/>
                  <a:ea typeface="Futura"/>
                  <a:cs typeface="Futura"/>
                  <a:sym typeface="Futura"/>
                </a:rPr>
                <a:t>Input in Dart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7281556" y="4513798"/>
            <a:ext cx="3105026" cy="1130719"/>
            <a:chOff x="0" y="0"/>
            <a:chExt cx="4140035" cy="150762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140035" cy="1507626"/>
            </a:xfrm>
            <a:custGeom>
              <a:avLst/>
              <a:gdLst/>
              <a:ahLst/>
              <a:cxnLst/>
              <a:rect r="r" b="b" t="t" l="l"/>
              <a:pathLst>
                <a:path h="1507626" w="4140035">
                  <a:moveTo>
                    <a:pt x="0" y="0"/>
                  </a:moveTo>
                  <a:lnTo>
                    <a:pt x="4140035" y="0"/>
                  </a:lnTo>
                  <a:lnTo>
                    <a:pt x="4140035" y="1507626"/>
                  </a:lnTo>
                  <a:lnTo>
                    <a:pt x="0" y="15076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14300"/>
              <a:ext cx="4140035" cy="16219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059"/>
                </a:lnSpc>
              </a:pPr>
              <a:r>
                <a:rPr lang="en-US" sz="2900">
                  <a:solidFill>
                    <a:srgbClr val="0065B4"/>
                  </a:solidFill>
                  <a:latin typeface="Futura"/>
                  <a:ea typeface="Futura"/>
                  <a:cs typeface="Futura"/>
                  <a:sym typeface="Futura"/>
                </a:rPr>
                <a:t>Conditional Statements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5400000">
            <a:off x="15662398" y="5046640"/>
            <a:ext cx="4588669" cy="563881"/>
            <a:chOff x="0" y="0"/>
            <a:chExt cx="6118225" cy="75184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118225" cy="751841"/>
            </a:xfrm>
            <a:custGeom>
              <a:avLst/>
              <a:gdLst/>
              <a:ahLst/>
              <a:cxnLst/>
              <a:rect r="r" b="b" t="t" l="l"/>
              <a:pathLst>
                <a:path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618"/>
                </a:lnSpc>
              </a:pPr>
              <a:r>
                <a:rPr lang="en-US" sz="3298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S25' Training Sessions </a:t>
              </a: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11245159" y="6470330"/>
            <a:ext cx="3425879" cy="1692450"/>
          </a:xfrm>
          <a:custGeom>
            <a:avLst/>
            <a:gdLst/>
            <a:ahLst/>
            <a:cxnLst/>
            <a:rect r="r" b="b" t="t" l="l"/>
            <a:pathLst>
              <a:path h="1692450" w="3425879">
                <a:moveTo>
                  <a:pt x="0" y="0"/>
                </a:moveTo>
                <a:lnTo>
                  <a:pt x="3425879" y="0"/>
                </a:lnTo>
                <a:lnTo>
                  <a:pt x="3425879" y="1692450"/>
                </a:lnTo>
                <a:lnTo>
                  <a:pt x="0" y="16924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9" id="29"/>
          <p:cNvGrpSpPr/>
          <p:nvPr/>
        </p:nvGrpSpPr>
        <p:grpSpPr>
          <a:xfrm rot="0">
            <a:off x="11405585" y="7034333"/>
            <a:ext cx="3105026" cy="616369"/>
            <a:chOff x="0" y="0"/>
            <a:chExt cx="4140035" cy="82182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140035" cy="821825"/>
            </a:xfrm>
            <a:custGeom>
              <a:avLst/>
              <a:gdLst/>
              <a:ahLst/>
              <a:cxnLst/>
              <a:rect r="r" b="b" t="t" l="l"/>
              <a:pathLst>
                <a:path h="821825" w="4140035">
                  <a:moveTo>
                    <a:pt x="0" y="0"/>
                  </a:moveTo>
                  <a:lnTo>
                    <a:pt x="4140035" y="0"/>
                  </a:lnTo>
                  <a:lnTo>
                    <a:pt x="4140035" y="821825"/>
                  </a:lnTo>
                  <a:lnTo>
                    <a:pt x="0" y="8218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114300"/>
              <a:ext cx="4140035" cy="936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059"/>
                </a:lnSpc>
              </a:pPr>
              <a:r>
                <a:rPr lang="en-US" sz="2900">
                  <a:solidFill>
                    <a:srgbClr val="0065B4"/>
                  </a:solidFill>
                  <a:latin typeface="Futura"/>
                  <a:ea typeface="Futura"/>
                  <a:cs typeface="Futura"/>
                  <a:sym typeface="Futura"/>
                </a:rPr>
                <a:t>Loops</a:t>
              </a: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10774750" y="4863191"/>
            <a:ext cx="541814" cy="228239"/>
          </a:xfrm>
          <a:custGeom>
            <a:avLst/>
            <a:gdLst/>
            <a:ahLst/>
            <a:cxnLst/>
            <a:rect r="r" b="b" t="t" l="l"/>
            <a:pathLst>
              <a:path h="228239" w="541814">
                <a:moveTo>
                  <a:pt x="0" y="0"/>
                </a:moveTo>
                <a:lnTo>
                  <a:pt x="541814" y="0"/>
                </a:lnTo>
                <a:lnTo>
                  <a:pt x="541814" y="228239"/>
                </a:lnTo>
                <a:lnTo>
                  <a:pt x="0" y="2282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23" t="0" r="-23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1864251" y="4182009"/>
            <a:ext cx="3425879" cy="1692450"/>
          </a:xfrm>
          <a:custGeom>
            <a:avLst/>
            <a:gdLst/>
            <a:ahLst/>
            <a:cxnLst/>
            <a:rect r="r" b="b" t="t" l="l"/>
            <a:pathLst>
              <a:path h="1692450" w="3425879">
                <a:moveTo>
                  <a:pt x="0" y="0"/>
                </a:moveTo>
                <a:lnTo>
                  <a:pt x="3425879" y="0"/>
                </a:lnTo>
                <a:lnTo>
                  <a:pt x="3425879" y="1692450"/>
                </a:lnTo>
                <a:lnTo>
                  <a:pt x="0" y="16924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4" id="34"/>
          <p:cNvGrpSpPr/>
          <p:nvPr/>
        </p:nvGrpSpPr>
        <p:grpSpPr>
          <a:xfrm rot="0">
            <a:off x="12095078" y="4740369"/>
            <a:ext cx="3105026" cy="616369"/>
            <a:chOff x="0" y="0"/>
            <a:chExt cx="4140035" cy="82182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4140035" cy="821825"/>
            </a:xfrm>
            <a:custGeom>
              <a:avLst/>
              <a:gdLst/>
              <a:ahLst/>
              <a:cxnLst/>
              <a:rect r="r" b="b" t="t" l="l"/>
              <a:pathLst>
                <a:path h="821825" w="4140035">
                  <a:moveTo>
                    <a:pt x="0" y="0"/>
                  </a:moveTo>
                  <a:lnTo>
                    <a:pt x="4140035" y="0"/>
                  </a:lnTo>
                  <a:lnTo>
                    <a:pt x="4140035" y="821825"/>
                  </a:lnTo>
                  <a:lnTo>
                    <a:pt x="0" y="8218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114300"/>
              <a:ext cx="4140035" cy="936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059"/>
                </a:lnSpc>
              </a:pPr>
              <a:r>
                <a:rPr lang="en-US" sz="2900">
                  <a:solidFill>
                    <a:srgbClr val="0065B4"/>
                  </a:solidFill>
                  <a:latin typeface="Futura"/>
                  <a:ea typeface="Futura"/>
                  <a:cs typeface="Futura"/>
                  <a:sym typeface="Futura"/>
                </a:rPr>
                <a:t>Switch-Case</a:t>
              </a: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6830151" y="6371023"/>
            <a:ext cx="3425879" cy="1692450"/>
          </a:xfrm>
          <a:custGeom>
            <a:avLst/>
            <a:gdLst/>
            <a:ahLst/>
            <a:cxnLst/>
            <a:rect r="r" b="b" t="t" l="l"/>
            <a:pathLst>
              <a:path h="1692450" w="3425879">
                <a:moveTo>
                  <a:pt x="0" y="0"/>
                </a:moveTo>
                <a:lnTo>
                  <a:pt x="3425879" y="0"/>
                </a:lnTo>
                <a:lnTo>
                  <a:pt x="3425879" y="1692450"/>
                </a:lnTo>
                <a:lnTo>
                  <a:pt x="0" y="16924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8" id="38"/>
          <p:cNvGrpSpPr/>
          <p:nvPr/>
        </p:nvGrpSpPr>
        <p:grpSpPr>
          <a:xfrm rot="0">
            <a:off x="6990578" y="6987748"/>
            <a:ext cx="3105026" cy="616369"/>
            <a:chOff x="0" y="0"/>
            <a:chExt cx="4140035" cy="821825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4140035" cy="821825"/>
            </a:xfrm>
            <a:custGeom>
              <a:avLst/>
              <a:gdLst/>
              <a:ahLst/>
              <a:cxnLst/>
              <a:rect r="r" b="b" t="t" l="l"/>
              <a:pathLst>
                <a:path h="821825" w="4140035">
                  <a:moveTo>
                    <a:pt x="0" y="0"/>
                  </a:moveTo>
                  <a:lnTo>
                    <a:pt x="4140035" y="0"/>
                  </a:lnTo>
                  <a:lnTo>
                    <a:pt x="4140035" y="821825"/>
                  </a:lnTo>
                  <a:lnTo>
                    <a:pt x="0" y="8218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114300"/>
              <a:ext cx="4140035" cy="936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059"/>
                </a:lnSpc>
              </a:pPr>
              <a:r>
                <a:rPr lang="en-US" sz="2900">
                  <a:solidFill>
                    <a:srgbClr val="0065B4"/>
                  </a:solidFill>
                  <a:latin typeface="Futura"/>
                  <a:ea typeface="Futura"/>
                  <a:cs typeface="Futura"/>
                  <a:sym typeface="Futura"/>
                </a:rPr>
                <a:t>Functions</a:t>
              </a: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-10800000">
            <a:off x="10386582" y="7268076"/>
            <a:ext cx="541814" cy="228239"/>
          </a:xfrm>
          <a:custGeom>
            <a:avLst/>
            <a:gdLst/>
            <a:ahLst/>
            <a:cxnLst/>
            <a:rect r="r" b="b" t="t" l="l"/>
            <a:pathLst>
              <a:path h="228239" w="541814">
                <a:moveTo>
                  <a:pt x="0" y="0"/>
                </a:moveTo>
                <a:lnTo>
                  <a:pt x="541814" y="0"/>
                </a:lnTo>
                <a:lnTo>
                  <a:pt x="541814" y="228239"/>
                </a:lnTo>
                <a:lnTo>
                  <a:pt x="0" y="2282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23" t="0" r="-23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790394" y="6496292"/>
            <a:ext cx="3425879" cy="1692450"/>
          </a:xfrm>
          <a:custGeom>
            <a:avLst/>
            <a:gdLst/>
            <a:ahLst/>
            <a:cxnLst/>
            <a:rect r="r" b="b" t="t" l="l"/>
            <a:pathLst>
              <a:path h="1692450" w="3425879">
                <a:moveTo>
                  <a:pt x="0" y="0"/>
                </a:moveTo>
                <a:lnTo>
                  <a:pt x="3425879" y="0"/>
                </a:lnTo>
                <a:lnTo>
                  <a:pt x="3425879" y="1692450"/>
                </a:lnTo>
                <a:lnTo>
                  <a:pt x="0" y="16924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3" id="43"/>
          <p:cNvGrpSpPr/>
          <p:nvPr/>
        </p:nvGrpSpPr>
        <p:grpSpPr>
          <a:xfrm rot="0">
            <a:off x="1949322" y="6998898"/>
            <a:ext cx="3105026" cy="616369"/>
            <a:chOff x="0" y="0"/>
            <a:chExt cx="4140035" cy="821825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4140035" cy="821825"/>
            </a:xfrm>
            <a:custGeom>
              <a:avLst/>
              <a:gdLst/>
              <a:ahLst/>
              <a:cxnLst/>
              <a:rect r="r" b="b" t="t" l="l"/>
              <a:pathLst>
                <a:path h="821825" w="4140035">
                  <a:moveTo>
                    <a:pt x="0" y="0"/>
                  </a:moveTo>
                  <a:lnTo>
                    <a:pt x="4140035" y="0"/>
                  </a:lnTo>
                  <a:lnTo>
                    <a:pt x="4140035" y="821825"/>
                  </a:lnTo>
                  <a:lnTo>
                    <a:pt x="0" y="8218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114300"/>
              <a:ext cx="4140035" cy="936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059"/>
                </a:lnSpc>
              </a:pPr>
              <a:r>
                <a:rPr lang="en-US" sz="2900">
                  <a:solidFill>
                    <a:srgbClr val="0065B4"/>
                  </a:solidFill>
                  <a:latin typeface="Futura"/>
                  <a:ea typeface="Futura"/>
                  <a:cs typeface="Futura"/>
                  <a:sym typeface="Futura"/>
                </a:rPr>
                <a:t>Errors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8"/>
            <a:chOff x="0" y="0"/>
            <a:chExt cx="13716000" cy="15430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8"/>
            <a:chOff x="0" y="0"/>
            <a:chExt cx="13716000" cy="1543051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2412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71167" y="2289413"/>
            <a:ext cx="7143834" cy="1423149"/>
          </a:xfrm>
          <a:custGeom>
            <a:avLst/>
            <a:gdLst/>
            <a:ahLst/>
            <a:cxnLst/>
            <a:rect r="r" b="b" t="t" l="l"/>
            <a:pathLst>
              <a:path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35" cy="560548"/>
            <a:chOff x="0" y="0"/>
            <a:chExt cx="5519247" cy="7473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304" r="0" b="-30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614680" y="4578140"/>
            <a:ext cx="13042256" cy="1130719"/>
            <a:chOff x="0" y="0"/>
            <a:chExt cx="17389674" cy="150762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389675" cy="1507626"/>
            </a:xfrm>
            <a:custGeom>
              <a:avLst/>
              <a:gdLst/>
              <a:ahLst/>
              <a:cxnLst/>
              <a:rect r="r" b="b" t="t" l="l"/>
              <a:pathLst>
                <a:path h="1507626" w="17389675">
                  <a:moveTo>
                    <a:pt x="0" y="0"/>
                  </a:moveTo>
                  <a:lnTo>
                    <a:pt x="17389675" y="0"/>
                  </a:lnTo>
                  <a:lnTo>
                    <a:pt x="17389675" y="1507626"/>
                  </a:lnTo>
                  <a:lnTo>
                    <a:pt x="0" y="15076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14300"/>
              <a:ext cx="17389674" cy="162192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>
                <a:lnSpc>
                  <a:spcPts val="4060"/>
                </a:lnSpc>
              </a:pPr>
              <a:r>
                <a:rPr lang="en-US" sz="2900" b="true">
                  <a:solidFill>
                    <a:srgbClr val="0065B4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Named optional Parameters (BY DEFUALT):</a:t>
              </a:r>
            </a:p>
            <a:p>
              <a:pPr algn="just">
                <a:lnSpc>
                  <a:spcPts val="4060"/>
                </a:lnSpc>
              </a:pPr>
              <a:r>
                <a:rPr lang="en-US" sz="2900" b="true">
                  <a:solidFill>
                    <a:srgbClr val="0065B4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   </a:t>
              </a:r>
              <a:r>
                <a:rPr lang="en-US" sz="2900" b="true">
                  <a:solidFill>
                    <a:srgbClr val="00000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Named p</a:t>
              </a:r>
              <a:r>
                <a:rPr lang="en-US" sz="2900" b="true">
                  <a:solidFill>
                    <a:srgbClr val="00000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arameters allow for more flexible function calls.</a:t>
              </a:r>
              <a:r>
                <a:rPr lang="en-US" sz="2900" b="true">
                  <a:solidFill>
                    <a:srgbClr val="00000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 Use {} to define them.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-102745">
            <a:off x="4379810" y="2663898"/>
            <a:ext cx="9435029" cy="674179"/>
            <a:chOff x="0" y="0"/>
            <a:chExt cx="12580039" cy="89890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580039" cy="898905"/>
            </a:xfrm>
            <a:custGeom>
              <a:avLst/>
              <a:gdLst/>
              <a:ahLst/>
              <a:cxnLst/>
              <a:rect r="r" b="b" t="t" l="l"/>
              <a:pathLst>
                <a:path h="898905" w="12580039">
                  <a:moveTo>
                    <a:pt x="0" y="0"/>
                  </a:moveTo>
                  <a:lnTo>
                    <a:pt x="12580039" y="0"/>
                  </a:lnTo>
                  <a:lnTo>
                    <a:pt x="12580039" y="898905"/>
                  </a:lnTo>
                  <a:lnTo>
                    <a:pt x="0" y="8989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2580039" cy="9560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284"/>
                </a:lnSpc>
              </a:pPr>
              <a:r>
                <a:rPr lang="en-US" sz="3060">
                  <a:solidFill>
                    <a:srgbClr val="FFFFFF"/>
                  </a:solidFill>
                  <a:latin typeface="Bisdak"/>
                  <a:ea typeface="Bisdak"/>
                  <a:cs typeface="Bisdak"/>
                  <a:sym typeface="Bisdak"/>
                </a:rPr>
                <a:t>Passing Parameters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5400000">
            <a:off x="15662398" y="5046640"/>
            <a:ext cx="4588669" cy="563881"/>
            <a:chOff x="0" y="0"/>
            <a:chExt cx="6118225" cy="75184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118225" cy="751841"/>
            </a:xfrm>
            <a:custGeom>
              <a:avLst/>
              <a:gdLst/>
              <a:ahLst/>
              <a:cxnLst/>
              <a:rect r="r" b="b" t="t" l="l"/>
              <a:pathLst>
                <a:path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618"/>
                </a:lnSpc>
              </a:pPr>
              <a:r>
                <a:rPr lang="en-US" sz="3298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S25' Training Sessions 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3554868" y="6204056"/>
            <a:ext cx="11722344" cy="2204933"/>
          </a:xfrm>
          <a:custGeom>
            <a:avLst/>
            <a:gdLst/>
            <a:ahLst/>
            <a:cxnLst/>
            <a:rect r="r" b="b" t="t" l="l"/>
            <a:pathLst>
              <a:path h="2204933" w="11722344">
                <a:moveTo>
                  <a:pt x="0" y="0"/>
                </a:moveTo>
                <a:lnTo>
                  <a:pt x="11722344" y="0"/>
                </a:lnTo>
                <a:lnTo>
                  <a:pt x="11722344" y="2204933"/>
                </a:lnTo>
                <a:lnTo>
                  <a:pt x="0" y="220493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64623" t="-347816" r="-23733" b="-115463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8"/>
            <a:chOff x="0" y="0"/>
            <a:chExt cx="13716000" cy="15430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8"/>
            <a:chOff x="0" y="0"/>
            <a:chExt cx="13716000" cy="1543051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2412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71167" y="2289413"/>
            <a:ext cx="7143834" cy="1423149"/>
          </a:xfrm>
          <a:custGeom>
            <a:avLst/>
            <a:gdLst/>
            <a:ahLst/>
            <a:cxnLst/>
            <a:rect r="r" b="b" t="t" l="l"/>
            <a:pathLst>
              <a:path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35" cy="560548"/>
            <a:chOff x="0" y="0"/>
            <a:chExt cx="5519247" cy="7473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304" r="0" b="-30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614680" y="4578140"/>
            <a:ext cx="13042256" cy="1130719"/>
            <a:chOff x="0" y="0"/>
            <a:chExt cx="17389674" cy="150762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389675" cy="1507626"/>
            </a:xfrm>
            <a:custGeom>
              <a:avLst/>
              <a:gdLst/>
              <a:ahLst/>
              <a:cxnLst/>
              <a:rect r="r" b="b" t="t" l="l"/>
              <a:pathLst>
                <a:path h="1507626" w="17389675">
                  <a:moveTo>
                    <a:pt x="0" y="0"/>
                  </a:moveTo>
                  <a:lnTo>
                    <a:pt x="17389675" y="0"/>
                  </a:lnTo>
                  <a:lnTo>
                    <a:pt x="17389675" y="1507626"/>
                  </a:lnTo>
                  <a:lnTo>
                    <a:pt x="0" y="15076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14300"/>
              <a:ext cx="17389674" cy="162192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>
                <a:lnSpc>
                  <a:spcPts val="4060"/>
                </a:lnSpc>
              </a:pPr>
              <a:r>
                <a:rPr lang="en-US" sz="2900" b="true">
                  <a:solidFill>
                    <a:srgbClr val="0065B4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Named optional Parameters (BY DEFUALT):</a:t>
              </a:r>
            </a:p>
            <a:p>
              <a:pPr algn="just">
                <a:lnSpc>
                  <a:spcPts val="4060"/>
                </a:lnSpc>
              </a:pPr>
              <a:r>
                <a:rPr lang="en-US" sz="2900" b="true">
                  <a:solidFill>
                    <a:srgbClr val="0065B4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   </a:t>
              </a:r>
              <a:r>
                <a:rPr lang="en-US" sz="2900" b="true">
                  <a:solidFill>
                    <a:srgbClr val="00000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Named p</a:t>
              </a:r>
              <a:r>
                <a:rPr lang="en-US" sz="2900" b="true">
                  <a:solidFill>
                    <a:srgbClr val="00000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arameters allow for more flexible function calls.</a:t>
              </a:r>
              <a:r>
                <a:rPr lang="en-US" sz="2900" b="true">
                  <a:solidFill>
                    <a:srgbClr val="000000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 Use {} to define them.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-102745">
            <a:off x="4379810" y="2663898"/>
            <a:ext cx="9435029" cy="674179"/>
            <a:chOff x="0" y="0"/>
            <a:chExt cx="12580039" cy="89890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580039" cy="898905"/>
            </a:xfrm>
            <a:custGeom>
              <a:avLst/>
              <a:gdLst/>
              <a:ahLst/>
              <a:cxnLst/>
              <a:rect r="r" b="b" t="t" l="l"/>
              <a:pathLst>
                <a:path h="898905" w="12580039">
                  <a:moveTo>
                    <a:pt x="0" y="0"/>
                  </a:moveTo>
                  <a:lnTo>
                    <a:pt x="12580039" y="0"/>
                  </a:lnTo>
                  <a:lnTo>
                    <a:pt x="12580039" y="898905"/>
                  </a:lnTo>
                  <a:lnTo>
                    <a:pt x="0" y="8989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2580039" cy="9560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284"/>
                </a:lnSpc>
              </a:pPr>
              <a:r>
                <a:rPr lang="en-US" sz="3060">
                  <a:solidFill>
                    <a:srgbClr val="FFFFFF"/>
                  </a:solidFill>
                  <a:latin typeface="Bisdak"/>
                  <a:ea typeface="Bisdak"/>
                  <a:cs typeface="Bisdak"/>
                  <a:sym typeface="Bisdak"/>
                </a:rPr>
                <a:t>Passing Parameters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5400000">
            <a:off x="15662398" y="5046640"/>
            <a:ext cx="4588669" cy="563881"/>
            <a:chOff x="0" y="0"/>
            <a:chExt cx="6118225" cy="75184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118225" cy="751841"/>
            </a:xfrm>
            <a:custGeom>
              <a:avLst/>
              <a:gdLst/>
              <a:ahLst/>
              <a:cxnLst/>
              <a:rect r="r" b="b" t="t" l="l"/>
              <a:pathLst>
                <a:path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618"/>
                </a:lnSpc>
              </a:pPr>
              <a:r>
                <a:rPr lang="en-US" sz="3298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S25' Training Sessions 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3554868" y="6204056"/>
            <a:ext cx="11722344" cy="2204933"/>
          </a:xfrm>
          <a:custGeom>
            <a:avLst/>
            <a:gdLst/>
            <a:ahLst/>
            <a:cxnLst/>
            <a:rect r="r" b="b" t="t" l="l"/>
            <a:pathLst>
              <a:path h="2204933" w="11722344">
                <a:moveTo>
                  <a:pt x="0" y="0"/>
                </a:moveTo>
                <a:lnTo>
                  <a:pt x="11722344" y="0"/>
                </a:lnTo>
                <a:lnTo>
                  <a:pt x="11722344" y="2204933"/>
                </a:lnTo>
                <a:lnTo>
                  <a:pt x="0" y="220493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64623" t="-347816" r="-23733" b="-115463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8"/>
            <a:chOff x="0" y="0"/>
            <a:chExt cx="13716000" cy="15430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8"/>
            <a:chOff x="0" y="0"/>
            <a:chExt cx="13716000" cy="1543051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2412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71167" y="2289413"/>
            <a:ext cx="7143834" cy="1423149"/>
          </a:xfrm>
          <a:custGeom>
            <a:avLst/>
            <a:gdLst/>
            <a:ahLst/>
            <a:cxnLst/>
            <a:rect r="r" b="b" t="t" l="l"/>
            <a:pathLst>
              <a:path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35" cy="560548"/>
            <a:chOff x="0" y="0"/>
            <a:chExt cx="5519247" cy="7473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304" r="0" b="-30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-102745">
            <a:off x="4379810" y="2663898"/>
            <a:ext cx="9435029" cy="674179"/>
            <a:chOff x="0" y="0"/>
            <a:chExt cx="12580039" cy="89890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580039" cy="898905"/>
            </a:xfrm>
            <a:custGeom>
              <a:avLst/>
              <a:gdLst/>
              <a:ahLst/>
              <a:cxnLst/>
              <a:rect r="r" b="b" t="t" l="l"/>
              <a:pathLst>
                <a:path h="898905" w="12580039">
                  <a:moveTo>
                    <a:pt x="0" y="0"/>
                  </a:moveTo>
                  <a:lnTo>
                    <a:pt x="12580039" y="0"/>
                  </a:lnTo>
                  <a:lnTo>
                    <a:pt x="12580039" y="898905"/>
                  </a:lnTo>
                  <a:lnTo>
                    <a:pt x="0" y="8989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2580039" cy="9560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284"/>
                </a:lnSpc>
              </a:pPr>
              <a:r>
                <a:rPr lang="en-US" sz="3060">
                  <a:solidFill>
                    <a:srgbClr val="FFFFFF"/>
                  </a:solidFill>
                  <a:latin typeface="Bisdak"/>
                  <a:ea typeface="Bisdak"/>
                  <a:cs typeface="Bisdak"/>
                  <a:sym typeface="Bisdak"/>
                </a:rPr>
                <a:t>Anonymous Function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5400000">
            <a:off x="15662398" y="5046640"/>
            <a:ext cx="4588669" cy="563881"/>
            <a:chOff x="0" y="0"/>
            <a:chExt cx="6118225" cy="75184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118225" cy="751841"/>
            </a:xfrm>
            <a:custGeom>
              <a:avLst/>
              <a:gdLst/>
              <a:ahLst/>
              <a:cxnLst/>
              <a:rect r="r" b="b" t="t" l="l"/>
              <a:pathLst>
                <a:path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618"/>
                </a:lnSpc>
              </a:pPr>
              <a:r>
                <a:rPr lang="en-US" sz="3298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S25' Training Sessions 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614680" y="5242855"/>
            <a:ext cx="13070258" cy="1799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An anonymous function (or </a:t>
            </a:r>
            <a:r>
              <a:rPr lang="en-US" b="true" sz="3399">
                <a:solidFill>
                  <a:srgbClr val="0065B4"/>
                </a:solidFill>
                <a:latin typeface="Arimo Bold"/>
                <a:ea typeface="Arimo Bold"/>
                <a:cs typeface="Arimo Bold"/>
                <a:sym typeface="Arimo Bold"/>
              </a:rPr>
              <a:t>lambda function</a:t>
            </a:r>
            <a:r>
              <a:rPr lang="en-US" sz="3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) is a function without a name. It's mainly used when you need a short function for a specific task and don't want to define a separate named function.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8"/>
            <a:chOff x="0" y="0"/>
            <a:chExt cx="13716000" cy="15430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8"/>
            <a:chOff x="0" y="0"/>
            <a:chExt cx="13716000" cy="1543051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2412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71167" y="2289413"/>
            <a:ext cx="7143834" cy="1423149"/>
          </a:xfrm>
          <a:custGeom>
            <a:avLst/>
            <a:gdLst/>
            <a:ahLst/>
            <a:cxnLst/>
            <a:rect r="r" b="b" t="t" l="l"/>
            <a:pathLst>
              <a:path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35" cy="560548"/>
            <a:chOff x="0" y="0"/>
            <a:chExt cx="5519247" cy="7473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304" r="0" b="-30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-102745">
            <a:off x="4379810" y="2663898"/>
            <a:ext cx="9435029" cy="674179"/>
            <a:chOff x="0" y="0"/>
            <a:chExt cx="12580039" cy="89890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580039" cy="898905"/>
            </a:xfrm>
            <a:custGeom>
              <a:avLst/>
              <a:gdLst/>
              <a:ahLst/>
              <a:cxnLst/>
              <a:rect r="r" b="b" t="t" l="l"/>
              <a:pathLst>
                <a:path h="898905" w="12580039">
                  <a:moveTo>
                    <a:pt x="0" y="0"/>
                  </a:moveTo>
                  <a:lnTo>
                    <a:pt x="12580039" y="0"/>
                  </a:lnTo>
                  <a:lnTo>
                    <a:pt x="12580039" y="898905"/>
                  </a:lnTo>
                  <a:lnTo>
                    <a:pt x="0" y="8989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2580039" cy="9560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284"/>
                </a:lnSpc>
              </a:pPr>
              <a:r>
                <a:rPr lang="en-US" sz="3060">
                  <a:solidFill>
                    <a:srgbClr val="FFFFFF"/>
                  </a:solidFill>
                  <a:latin typeface="Bisdak"/>
                  <a:ea typeface="Bisdak"/>
                  <a:cs typeface="Bisdak"/>
                  <a:sym typeface="Bisdak"/>
                </a:rPr>
                <a:t>Anonymous Function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5400000">
            <a:off x="15662398" y="5046640"/>
            <a:ext cx="4588669" cy="563881"/>
            <a:chOff x="0" y="0"/>
            <a:chExt cx="6118225" cy="75184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118225" cy="751841"/>
            </a:xfrm>
            <a:custGeom>
              <a:avLst/>
              <a:gdLst/>
              <a:ahLst/>
              <a:cxnLst/>
              <a:rect r="r" b="b" t="t" l="l"/>
              <a:pathLst>
                <a:path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618"/>
                </a:lnSpc>
              </a:pPr>
              <a:r>
                <a:rPr lang="en-US" sz="3298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S25' Training Sessions 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028700" y="4513303"/>
            <a:ext cx="7473196" cy="3774555"/>
          </a:xfrm>
          <a:custGeom>
            <a:avLst/>
            <a:gdLst/>
            <a:ahLst/>
            <a:cxnLst/>
            <a:rect r="r" b="b" t="t" l="l"/>
            <a:pathLst>
              <a:path h="3774555" w="7473196">
                <a:moveTo>
                  <a:pt x="0" y="0"/>
                </a:moveTo>
                <a:lnTo>
                  <a:pt x="7473196" y="0"/>
                </a:lnTo>
                <a:lnTo>
                  <a:pt x="7473196" y="3774554"/>
                </a:lnTo>
                <a:lnTo>
                  <a:pt x="0" y="377455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9768" t="-52076" r="-323730" b="-352978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154621" y="3974073"/>
            <a:ext cx="5777823" cy="4116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3"/>
              </a:lnSpc>
              <a:spcBef>
                <a:spcPct val="0"/>
              </a:spcBef>
            </a:pPr>
            <a:r>
              <a:rPr lang="en-US" b="true" sz="2945">
                <a:solidFill>
                  <a:srgbClr val="0065B4"/>
                </a:solidFill>
                <a:latin typeface="Arimo Bold"/>
                <a:ea typeface="Arimo Bold"/>
                <a:cs typeface="Arimo Bold"/>
                <a:sym typeface="Arimo Bold"/>
              </a:rPr>
              <a:t>Explanation:</a:t>
            </a:r>
          </a:p>
          <a:p>
            <a:pPr algn="l" marL="635879" indent="-317940" lvl="1">
              <a:lnSpc>
                <a:spcPts val="4123"/>
              </a:lnSpc>
              <a:buFont typeface="Arial"/>
              <a:buChar char="•"/>
            </a:pPr>
            <a:r>
              <a:rPr lang="en-US" b="true" sz="2945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94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We assigned an unnamed function to the variable multiply.</a:t>
            </a:r>
          </a:p>
          <a:p>
            <a:pPr algn="l" marL="635879" indent="-317940" lvl="1">
              <a:lnSpc>
                <a:spcPts val="4123"/>
              </a:lnSpc>
              <a:buFont typeface="Arial"/>
              <a:buChar char="•"/>
            </a:pPr>
            <a:r>
              <a:rPr lang="en-US" sz="294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It takes two parameters and returns their product.</a:t>
            </a:r>
          </a:p>
          <a:p>
            <a:pPr algn="l" marL="635879" indent="-317940" lvl="1">
              <a:lnSpc>
                <a:spcPts val="4123"/>
              </a:lnSpc>
              <a:buFont typeface="Arial"/>
              <a:buChar char="•"/>
            </a:pPr>
            <a:r>
              <a:rPr lang="en-US" sz="294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We call it like a regular function: multiply(3, 4)</a:t>
            </a:r>
            <a:r>
              <a:rPr lang="en-US" b="true" sz="2945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8"/>
            <a:chOff x="0" y="0"/>
            <a:chExt cx="13716000" cy="15430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8"/>
            <a:chOff x="0" y="0"/>
            <a:chExt cx="13716000" cy="1543051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2412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71167" y="2289413"/>
            <a:ext cx="7143834" cy="1423149"/>
          </a:xfrm>
          <a:custGeom>
            <a:avLst/>
            <a:gdLst/>
            <a:ahLst/>
            <a:cxnLst/>
            <a:rect r="r" b="b" t="t" l="l"/>
            <a:pathLst>
              <a:path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35" cy="560548"/>
            <a:chOff x="0" y="0"/>
            <a:chExt cx="5519247" cy="7473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304" r="0" b="-30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614680" y="4092630"/>
            <a:ext cx="11520763" cy="2360473"/>
            <a:chOff x="0" y="0"/>
            <a:chExt cx="15361017" cy="314729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361017" cy="3147297"/>
            </a:xfrm>
            <a:custGeom>
              <a:avLst/>
              <a:gdLst/>
              <a:ahLst/>
              <a:cxnLst/>
              <a:rect r="r" b="b" t="t" l="l"/>
              <a:pathLst>
                <a:path h="3147297" w="15361017">
                  <a:moveTo>
                    <a:pt x="0" y="0"/>
                  </a:moveTo>
                  <a:lnTo>
                    <a:pt x="15361017" y="0"/>
                  </a:lnTo>
                  <a:lnTo>
                    <a:pt x="15361017" y="3147297"/>
                  </a:lnTo>
                  <a:lnTo>
                    <a:pt x="0" y="31472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23825"/>
              <a:ext cx="15361017" cy="327112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>
                <a:lnSpc>
                  <a:spcPts val="4479"/>
                </a:lnSpc>
              </a:pPr>
              <a:r>
                <a:rPr lang="en-US" sz="3199" b="true">
                  <a:solidFill>
                    <a:srgbClr val="0065B4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Syntax Errors:</a:t>
              </a:r>
            </a:p>
            <a:p>
              <a:pPr algn="just">
                <a:lnSpc>
                  <a:spcPts val="4479"/>
                </a:lnSpc>
              </a:pPr>
              <a:r>
                <a:rPr lang="en-US" sz="3199">
                  <a:solidFill>
                    <a:srgbClr val="151515"/>
                  </a:solidFill>
                  <a:latin typeface="Futura"/>
                  <a:ea typeface="Futura"/>
                  <a:cs typeface="Futura"/>
                  <a:sym typeface="Futura"/>
                </a:rPr>
                <a:t>Occur due to incorrect syntax.</a:t>
              </a:r>
            </a:p>
            <a:p>
              <a:pPr algn="just">
                <a:lnSpc>
                  <a:spcPts val="4479"/>
                </a:lnSpc>
              </a:pPr>
              <a:r>
                <a:rPr lang="en-US" sz="3199">
                  <a:solidFill>
                    <a:srgbClr val="151515"/>
                  </a:solidFill>
                  <a:latin typeface="Futura"/>
                  <a:ea typeface="Futura"/>
                  <a:cs typeface="Futura"/>
                  <a:sym typeface="Futura"/>
                </a:rPr>
                <a:t>   Example: Missing semicolon.</a:t>
              </a:r>
            </a:p>
            <a:p>
              <a:pPr algn="just">
                <a:lnSpc>
                  <a:spcPts val="4479"/>
                </a:lnSpc>
              </a:pPr>
              <a:r>
                <a:rPr lang="en-US" sz="3199">
                  <a:solidFill>
                    <a:srgbClr val="151515"/>
                  </a:solidFill>
                  <a:latin typeface="Futura"/>
                  <a:ea typeface="Futura"/>
                  <a:cs typeface="Futura"/>
                  <a:sym typeface="Futura"/>
                </a:rPr>
                <a:t>   Fix: Correct the syntax.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-102745">
            <a:off x="5588180" y="2575304"/>
            <a:ext cx="7115690" cy="851367"/>
            <a:chOff x="0" y="0"/>
            <a:chExt cx="9487587" cy="113515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487587" cy="1135156"/>
            </a:xfrm>
            <a:custGeom>
              <a:avLst/>
              <a:gdLst/>
              <a:ahLst/>
              <a:cxnLst/>
              <a:rect r="r" b="b" t="t" l="l"/>
              <a:pathLst>
                <a:path h="1135156" w="9487587">
                  <a:moveTo>
                    <a:pt x="0" y="0"/>
                  </a:moveTo>
                  <a:lnTo>
                    <a:pt x="9487587" y="0"/>
                  </a:lnTo>
                  <a:lnTo>
                    <a:pt x="9487587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85725"/>
              <a:ext cx="9487587" cy="122088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5405"/>
                </a:lnSpc>
              </a:pPr>
              <a:r>
                <a:rPr lang="en-US" sz="3860">
                  <a:solidFill>
                    <a:srgbClr val="FFFFFF"/>
                  </a:solidFill>
                  <a:latin typeface="Bisdak"/>
                  <a:ea typeface="Bisdak"/>
                  <a:cs typeface="Bisdak"/>
                  <a:sym typeface="Bisdak"/>
                </a:rPr>
                <a:t>Types of Errors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5400000">
            <a:off x="15662398" y="5046640"/>
            <a:ext cx="4588669" cy="563881"/>
            <a:chOff x="0" y="0"/>
            <a:chExt cx="6118225" cy="75184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118225" cy="751841"/>
            </a:xfrm>
            <a:custGeom>
              <a:avLst/>
              <a:gdLst/>
              <a:ahLst/>
              <a:cxnLst/>
              <a:rect r="r" b="b" t="t" l="l"/>
              <a:pathLst>
                <a:path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618"/>
                </a:lnSpc>
              </a:pPr>
              <a:r>
                <a:rPr lang="en-US" sz="3298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S25' Training Sessions 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614680" y="6415780"/>
            <a:ext cx="7855744" cy="2290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0065B4"/>
                </a:solidFill>
                <a:latin typeface="Futura Bold"/>
                <a:ea typeface="Futura Bold"/>
                <a:cs typeface="Futura Bold"/>
                <a:sym typeface="Futura Bold"/>
              </a:rPr>
              <a:t>Runtime Errors: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Occur during program execution.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  Example: Division by zero.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  Fix: Add validation or exception handling.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8"/>
            <a:chOff x="0" y="0"/>
            <a:chExt cx="13716000" cy="15430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8"/>
            <a:chOff x="0" y="0"/>
            <a:chExt cx="13716000" cy="1543051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2412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71167" y="2289413"/>
            <a:ext cx="7143834" cy="1423149"/>
          </a:xfrm>
          <a:custGeom>
            <a:avLst/>
            <a:gdLst/>
            <a:ahLst/>
            <a:cxnLst/>
            <a:rect r="r" b="b" t="t" l="l"/>
            <a:pathLst>
              <a:path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35" cy="560548"/>
            <a:chOff x="0" y="0"/>
            <a:chExt cx="5519247" cy="7473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304" r="0" b="-30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614680" y="4931762"/>
            <a:ext cx="11339092" cy="2360473"/>
            <a:chOff x="0" y="0"/>
            <a:chExt cx="15118790" cy="314729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118790" cy="3147297"/>
            </a:xfrm>
            <a:custGeom>
              <a:avLst/>
              <a:gdLst/>
              <a:ahLst/>
              <a:cxnLst/>
              <a:rect r="r" b="b" t="t" l="l"/>
              <a:pathLst>
                <a:path h="3147297" w="15118790">
                  <a:moveTo>
                    <a:pt x="0" y="0"/>
                  </a:moveTo>
                  <a:lnTo>
                    <a:pt x="15118790" y="0"/>
                  </a:lnTo>
                  <a:lnTo>
                    <a:pt x="15118790" y="3147297"/>
                  </a:lnTo>
                  <a:lnTo>
                    <a:pt x="0" y="31472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23825"/>
              <a:ext cx="15118790" cy="327112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>
                <a:lnSpc>
                  <a:spcPts val="4479"/>
                </a:lnSpc>
              </a:pPr>
              <a:r>
                <a:rPr lang="en-US" sz="3199" b="true">
                  <a:solidFill>
                    <a:srgbClr val="0065B4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Logical Errors:</a:t>
              </a:r>
            </a:p>
            <a:p>
              <a:pPr algn="just">
                <a:lnSpc>
                  <a:spcPts val="4479"/>
                </a:lnSpc>
              </a:pPr>
              <a:r>
                <a:rPr lang="en-US" sz="3199">
                  <a:solidFill>
                    <a:srgbClr val="151515"/>
                  </a:solidFill>
                  <a:latin typeface="Futura"/>
                  <a:ea typeface="Futura"/>
                  <a:cs typeface="Futura"/>
                  <a:sym typeface="Futura"/>
                </a:rPr>
                <a:t>In</a:t>
              </a:r>
              <a:r>
                <a:rPr lang="en-US" sz="3199">
                  <a:solidFill>
                    <a:srgbClr val="151515"/>
                  </a:solidFill>
                  <a:latin typeface="Futura"/>
                  <a:ea typeface="Futura"/>
                  <a:cs typeface="Futura"/>
                  <a:sym typeface="Futura"/>
                </a:rPr>
                <a:t>correct program logic leading to wrong results.</a:t>
              </a:r>
            </a:p>
            <a:p>
              <a:pPr algn="just">
                <a:lnSpc>
                  <a:spcPts val="4479"/>
                </a:lnSpc>
              </a:pPr>
              <a:r>
                <a:rPr lang="en-US" sz="3199">
                  <a:solidFill>
                    <a:srgbClr val="151515"/>
                  </a:solidFill>
                  <a:latin typeface="Futura"/>
                  <a:ea typeface="Futura"/>
                  <a:cs typeface="Futura"/>
                  <a:sym typeface="Futura"/>
                </a:rPr>
                <a:t>  Example: Using + instead of -.</a:t>
              </a:r>
            </a:p>
            <a:p>
              <a:pPr algn="just">
                <a:lnSpc>
                  <a:spcPts val="4479"/>
                </a:lnSpc>
              </a:pPr>
              <a:r>
                <a:rPr lang="en-US" sz="3199">
                  <a:solidFill>
                    <a:srgbClr val="151515"/>
                  </a:solidFill>
                  <a:latin typeface="Futura"/>
                  <a:ea typeface="Futura"/>
                  <a:cs typeface="Futura"/>
                  <a:sym typeface="Futura"/>
                </a:rPr>
                <a:t>  Fix: Review and correct the logic.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-102745">
            <a:off x="5588180" y="2575304"/>
            <a:ext cx="7115690" cy="851367"/>
            <a:chOff x="0" y="0"/>
            <a:chExt cx="9487587" cy="113515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487587" cy="1135156"/>
            </a:xfrm>
            <a:custGeom>
              <a:avLst/>
              <a:gdLst/>
              <a:ahLst/>
              <a:cxnLst/>
              <a:rect r="r" b="b" t="t" l="l"/>
              <a:pathLst>
                <a:path h="1135156" w="9487587">
                  <a:moveTo>
                    <a:pt x="0" y="0"/>
                  </a:moveTo>
                  <a:lnTo>
                    <a:pt x="9487587" y="0"/>
                  </a:lnTo>
                  <a:lnTo>
                    <a:pt x="9487587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85725"/>
              <a:ext cx="9487587" cy="122088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5405"/>
                </a:lnSpc>
              </a:pPr>
              <a:r>
                <a:rPr lang="en-US" sz="3860">
                  <a:solidFill>
                    <a:srgbClr val="FFFFFF"/>
                  </a:solidFill>
                  <a:latin typeface="Bisdak"/>
                  <a:ea typeface="Bisdak"/>
                  <a:cs typeface="Bisdak"/>
                  <a:sym typeface="Bisdak"/>
                </a:rPr>
                <a:t>Types of Errors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5400000">
            <a:off x="15662398" y="5046640"/>
            <a:ext cx="4588669" cy="563881"/>
            <a:chOff x="0" y="0"/>
            <a:chExt cx="6118225" cy="75184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118225" cy="751841"/>
            </a:xfrm>
            <a:custGeom>
              <a:avLst/>
              <a:gdLst/>
              <a:ahLst/>
              <a:cxnLst/>
              <a:rect r="r" b="b" t="t" l="l"/>
              <a:pathLst>
                <a:path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618"/>
                </a:lnSpc>
              </a:pPr>
              <a:r>
                <a:rPr lang="en-US" sz="3298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S25' Training Sessions 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8"/>
            <a:chOff x="0" y="0"/>
            <a:chExt cx="13716000" cy="15430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8"/>
            <a:chOff x="0" y="0"/>
            <a:chExt cx="13716000" cy="1543051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2412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71167" y="2289413"/>
            <a:ext cx="7143834" cy="1423149"/>
          </a:xfrm>
          <a:custGeom>
            <a:avLst/>
            <a:gdLst/>
            <a:ahLst/>
            <a:cxnLst/>
            <a:rect r="r" b="b" t="t" l="l"/>
            <a:pathLst>
              <a:path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35" cy="560548"/>
            <a:chOff x="0" y="0"/>
            <a:chExt cx="5519247" cy="7473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304" r="0" b="-30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3383619" y="5143500"/>
            <a:ext cx="11520763" cy="2922448"/>
            <a:chOff x="0" y="0"/>
            <a:chExt cx="15361017" cy="389659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361017" cy="3896597"/>
            </a:xfrm>
            <a:custGeom>
              <a:avLst/>
              <a:gdLst/>
              <a:ahLst/>
              <a:cxnLst/>
              <a:rect r="r" b="b" t="t" l="l"/>
              <a:pathLst>
                <a:path h="3896597" w="15361017">
                  <a:moveTo>
                    <a:pt x="0" y="0"/>
                  </a:moveTo>
                  <a:lnTo>
                    <a:pt x="15361017" y="0"/>
                  </a:lnTo>
                  <a:lnTo>
                    <a:pt x="15361017" y="3896597"/>
                  </a:lnTo>
                  <a:lnTo>
                    <a:pt x="0" y="3896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23825"/>
              <a:ext cx="15361017" cy="402042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try-catch-finally:</a:t>
              </a:r>
            </a:p>
            <a:p>
              <a:pPr algn="just" marL="690879" indent="-345439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65B4"/>
                  </a:solidFill>
                  <a:latin typeface="Futura"/>
                  <a:ea typeface="Futura"/>
                  <a:cs typeface="Futura"/>
                  <a:sym typeface="Futura"/>
                </a:rPr>
                <a:t>try: </a:t>
              </a:r>
              <a:r>
                <a:rPr lang="en-US" sz="3199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Wraps code that might throw an exception.</a:t>
              </a:r>
            </a:p>
            <a:p>
              <a:pPr algn="just" marL="690879" indent="-345439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65B4"/>
                  </a:solidFill>
                  <a:latin typeface="Futura"/>
                  <a:ea typeface="Futura"/>
                  <a:cs typeface="Futura"/>
                  <a:sym typeface="Futura"/>
                </a:rPr>
                <a:t>catch: </a:t>
              </a:r>
              <a:r>
                <a:rPr lang="en-US" sz="3199">
                  <a:solidFill>
                    <a:srgbClr val="151515"/>
                  </a:solidFill>
                  <a:latin typeface="Futura"/>
                  <a:ea typeface="Futura"/>
                  <a:cs typeface="Futura"/>
                  <a:sym typeface="Futura"/>
                </a:rPr>
                <a:t>Catches and handles the exception.</a:t>
              </a:r>
            </a:p>
            <a:p>
              <a:pPr algn="just" marL="690879" indent="-345439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65B4"/>
                  </a:solidFill>
                  <a:latin typeface="Futura"/>
                  <a:ea typeface="Futura"/>
                  <a:cs typeface="Futura"/>
                  <a:sym typeface="Futura"/>
                </a:rPr>
                <a:t>finally: </a:t>
              </a:r>
              <a:r>
                <a:rPr lang="en-US" sz="3199">
                  <a:solidFill>
                    <a:srgbClr val="151515"/>
                  </a:solidFill>
                  <a:latin typeface="Futura"/>
                  <a:ea typeface="Futura"/>
                  <a:cs typeface="Futura"/>
                  <a:sym typeface="Futura"/>
                </a:rPr>
                <a:t>Executes regardless of an error occurring.</a:t>
              </a:r>
            </a:p>
            <a:p>
              <a:pPr algn="just">
                <a:lnSpc>
                  <a:spcPts val="447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-102745">
            <a:off x="5777947" y="2608562"/>
            <a:ext cx="6732108" cy="851367"/>
            <a:chOff x="0" y="0"/>
            <a:chExt cx="8976144" cy="113515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976144" cy="1135156"/>
            </a:xfrm>
            <a:custGeom>
              <a:avLst/>
              <a:gdLst/>
              <a:ahLst/>
              <a:cxnLst/>
              <a:rect r="r" b="b" t="t" l="l"/>
              <a:pathLst>
                <a:path h="1135156" w="8976144">
                  <a:moveTo>
                    <a:pt x="0" y="0"/>
                  </a:moveTo>
                  <a:lnTo>
                    <a:pt x="8976144" y="0"/>
                  </a:lnTo>
                  <a:lnTo>
                    <a:pt x="8976144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85725"/>
              <a:ext cx="8976144" cy="122088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5405"/>
                </a:lnSpc>
              </a:pPr>
              <a:r>
                <a:rPr lang="en-US" sz="3860">
                  <a:solidFill>
                    <a:srgbClr val="FFFFFF"/>
                  </a:solidFill>
                  <a:latin typeface="Bisdak"/>
                  <a:ea typeface="Bisdak"/>
                  <a:cs typeface="Bisdak"/>
                  <a:sym typeface="Bisdak"/>
                </a:rPr>
                <a:t>Error Handling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5400000">
            <a:off x="15662398" y="5046640"/>
            <a:ext cx="4588669" cy="563881"/>
            <a:chOff x="0" y="0"/>
            <a:chExt cx="6118225" cy="75184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118225" cy="751841"/>
            </a:xfrm>
            <a:custGeom>
              <a:avLst/>
              <a:gdLst/>
              <a:ahLst/>
              <a:cxnLst/>
              <a:rect r="r" b="b" t="t" l="l"/>
              <a:pathLst>
                <a:path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618"/>
                </a:lnSpc>
              </a:pPr>
              <a:r>
                <a:rPr lang="en-US" sz="3298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S25' Training Sessions 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8"/>
            <a:chOff x="0" y="0"/>
            <a:chExt cx="13716000" cy="15430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8"/>
            <a:chOff x="0" y="0"/>
            <a:chExt cx="13716000" cy="1543051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2412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71167" y="2289413"/>
            <a:ext cx="7143834" cy="1423149"/>
          </a:xfrm>
          <a:custGeom>
            <a:avLst/>
            <a:gdLst/>
            <a:ahLst/>
            <a:cxnLst/>
            <a:rect r="r" b="b" t="t" l="l"/>
            <a:pathLst>
              <a:path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35" cy="560548"/>
            <a:chOff x="0" y="0"/>
            <a:chExt cx="5519247" cy="7473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304" r="0" b="-30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-102745">
            <a:off x="5791066" y="2608562"/>
            <a:ext cx="6912759" cy="851367"/>
            <a:chOff x="0" y="0"/>
            <a:chExt cx="9217012" cy="113515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217012" cy="1135156"/>
            </a:xfrm>
            <a:custGeom>
              <a:avLst/>
              <a:gdLst/>
              <a:ahLst/>
              <a:cxnLst/>
              <a:rect r="r" b="b" t="t" l="l"/>
              <a:pathLst>
                <a:path h="1135156" w="9217012">
                  <a:moveTo>
                    <a:pt x="0" y="0"/>
                  </a:moveTo>
                  <a:lnTo>
                    <a:pt x="9217012" y="0"/>
                  </a:lnTo>
                  <a:lnTo>
                    <a:pt x="9217012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9217012" cy="122088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5405"/>
                </a:lnSpc>
              </a:pPr>
              <a:r>
                <a:rPr lang="en-US" sz="3860">
                  <a:solidFill>
                    <a:srgbClr val="FFFFFF"/>
                  </a:solidFill>
                  <a:latin typeface="Bisdak"/>
                  <a:ea typeface="Bisdak"/>
                  <a:cs typeface="Bisdak"/>
                  <a:sym typeface="Bisdak"/>
                </a:rPr>
                <a:t>Error Handling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5400000">
            <a:off x="15662398" y="5046640"/>
            <a:ext cx="4588669" cy="563881"/>
            <a:chOff x="0" y="0"/>
            <a:chExt cx="6118225" cy="75184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118225" cy="751841"/>
            </a:xfrm>
            <a:custGeom>
              <a:avLst/>
              <a:gdLst/>
              <a:ahLst/>
              <a:cxnLst/>
              <a:rect r="r" b="b" t="t" l="l"/>
              <a:pathLst>
                <a:path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618"/>
                </a:lnSpc>
              </a:pPr>
              <a:r>
                <a:rPr lang="en-US" sz="3298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S25' Training Sessions 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4343351" y="4113657"/>
            <a:ext cx="9051978" cy="2788009"/>
          </a:xfrm>
          <a:custGeom>
            <a:avLst/>
            <a:gdLst/>
            <a:ahLst/>
            <a:cxnLst/>
            <a:rect r="r" b="b" t="t" l="l"/>
            <a:pathLst>
              <a:path h="2788009" w="9051978">
                <a:moveTo>
                  <a:pt x="0" y="0"/>
                </a:moveTo>
                <a:lnTo>
                  <a:pt x="9051977" y="0"/>
                </a:lnTo>
                <a:lnTo>
                  <a:pt x="9051977" y="2788009"/>
                </a:lnTo>
                <a:lnTo>
                  <a:pt x="0" y="278800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78759" t="-91390" r="-58279" b="-241514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935402" y="6958816"/>
            <a:ext cx="10641597" cy="158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60"/>
              </a:lnSpc>
              <a:spcBef>
                <a:spcPct val="0"/>
              </a:spcBef>
            </a:pPr>
            <a:r>
              <a:rPr lang="en-US" b="true" sz="2900" strike="noStrike" u="none">
                <a:solidFill>
                  <a:srgbClr val="0065B4"/>
                </a:solidFill>
                <a:latin typeface="Futura Bold"/>
                <a:ea typeface="Futura Bold"/>
                <a:cs typeface="Futura Bold"/>
                <a:sym typeface="Futura Bold"/>
              </a:rPr>
              <a:t>Note:</a:t>
            </a:r>
          </a:p>
          <a:p>
            <a:pPr algn="just">
              <a:lnSpc>
                <a:spcPts val="4060"/>
              </a:lnSpc>
              <a:spcBef>
                <a:spcPct val="0"/>
              </a:spcBef>
            </a:pPr>
            <a:r>
              <a:rPr lang="en-US" sz="2900" strike="noStrike" u="none">
                <a:solidFill>
                  <a:srgbClr val="151515"/>
                </a:solidFill>
                <a:latin typeface="Futura"/>
                <a:ea typeface="Futura"/>
                <a:cs typeface="Futura"/>
                <a:sym typeface="Futura"/>
              </a:rPr>
              <a:t>For the best implementation, use try-catch for handling user and platform faults; otherwise, use if-else statements.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8"/>
            <a:chOff x="0" y="0"/>
            <a:chExt cx="13716000" cy="15430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8"/>
            <a:chOff x="0" y="0"/>
            <a:chExt cx="13716000" cy="1543051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2412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71167" y="2289413"/>
            <a:ext cx="7143834" cy="1423149"/>
          </a:xfrm>
          <a:custGeom>
            <a:avLst/>
            <a:gdLst/>
            <a:ahLst/>
            <a:cxnLst/>
            <a:rect r="r" b="b" t="t" l="l"/>
            <a:pathLst>
              <a:path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35" cy="560548"/>
            <a:chOff x="0" y="0"/>
            <a:chExt cx="5519247" cy="7473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304" r="0" b="-30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-102745">
            <a:off x="5971763" y="2596916"/>
            <a:ext cx="6343934" cy="851367"/>
            <a:chOff x="0" y="0"/>
            <a:chExt cx="8458579" cy="113515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458579" cy="1135156"/>
            </a:xfrm>
            <a:custGeom>
              <a:avLst/>
              <a:gdLst/>
              <a:ahLst/>
              <a:cxnLst/>
              <a:rect r="r" b="b" t="t" l="l"/>
              <a:pathLst>
                <a:path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5405"/>
                </a:lnSpc>
              </a:pPr>
              <a:r>
                <a:rPr lang="en-US" sz="3860">
                  <a:solidFill>
                    <a:srgbClr val="FFFFFF"/>
                  </a:solidFill>
                  <a:latin typeface="Bisdak"/>
                  <a:ea typeface="Bisdak"/>
                  <a:cs typeface="Bisdak"/>
                  <a:sym typeface="Bisdak"/>
                </a:rPr>
                <a:t>Exercise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5400000">
            <a:off x="15662398" y="5046640"/>
            <a:ext cx="4588669" cy="563881"/>
            <a:chOff x="0" y="0"/>
            <a:chExt cx="6118225" cy="75184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118225" cy="751841"/>
            </a:xfrm>
            <a:custGeom>
              <a:avLst/>
              <a:gdLst/>
              <a:ahLst/>
              <a:cxnLst/>
              <a:rect r="r" b="b" t="t" l="l"/>
              <a:pathLst>
                <a:path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618"/>
                </a:lnSpc>
              </a:pPr>
              <a:r>
                <a:rPr lang="en-US" sz="3298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S25' Training Sessions 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512865" y="3997380"/>
            <a:ext cx="13168921" cy="5260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Write a function calculateDeliveryCost that calculates the delivery cost based on:</a:t>
            </a:r>
          </a:p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b="true" sz="2500">
                <a:solidFill>
                  <a:srgbClr val="0065B4"/>
                </a:solidFill>
                <a:latin typeface="Arimo Bold"/>
                <a:ea typeface="Arimo Bold"/>
                <a:cs typeface="Arimo Bold"/>
                <a:sym typeface="Arimo Bold"/>
              </a:rPr>
              <a:t> Required parameters</a:t>
            </a:r>
            <a:r>
              <a:rPr lang="en-US" b="true" sz="25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:</a:t>
            </a:r>
          </a:p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b="true" sz="25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5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weight (kg)</a:t>
            </a:r>
          </a:p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distance (km)</a:t>
            </a:r>
          </a:p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b="true" sz="2500">
                <a:solidFill>
                  <a:srgbClr val="0065B4"/>
                </a:solidFill>
                <a:latin typeface="Arimo Bold"/>
                <a:ea typeface="Arimo Bold"/>
                <a:cs typeface="Arimo Bold"/>
                <a:sym typeface="Arimo Bold"/>
              </a:rPr>
              <a:t> Optional parameters:</a:t>
            </a:r>
          </a:p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isExpress (default: false) → Increases cost by 20% if true. 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discount (optional) → Reduces cost by the given percentage.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0065B4"/>
                </a:solidFill>
                <a:latin typeface="Arimo Bold"/>
                <a:ea typeface="Arimo Bold"/>
                <a:cs typeface="Arimo Bold"/>
                <a:sym typeface="Arimo Bold"/>
              </a:rPr>
              <a:t>   Cost Calculation: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   cost=(weight×5)+(distance×2)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   </a:t>
            </a:r>
            <a:r>
              <a:rPr lang="en-US" sz="25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If express delivery is selected, increase cost by 20%.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If a discount is given, reduce cost accordingly.</a:t>
            </a:r>
          </a:p>
          <a:p>
            <a:pPr algn="l">
              <a:lnSpc>
                <a:spcPts val="350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8"/>
            <a:chOff x="0" y="0"/>
            <a:chExt cx="13716000" cy="15430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8"/>
            <a:chOff x="0" y="0"/>
            <a:chExt cx="13716000" cy="1543051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2412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71167" y="2289413"/>
            <a:ext cx="7143834" cy="1423149"/>
          </a:xfrm>
          <a:custGeom>
            <a:avLst/>
            <a:gdLst/>
            <a:ahLst/>
            <a:cxnLst/>
            <a:rect r="r" b="b" t="t" l="l"/>
            <a:pathLst>
              <a:path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35" cy="560548"/>
            <a:chOff x="0" y="0"/>
            <a:chExt cx="5519247" cy="7473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304" r="0" b="-30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3383619" y="5328581"/>
            <a:ext cx="11520763" cy="1361376"/>
            <a:chOff x="0" y="0"/>
            <a:chExt cx="15361017" cy="181516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361017" cy="1815168"/>
            </a:xfrm>
            <a:custGeom>
              <a:avLst/>
              <a:gdLst/>
              <a:ahLst/>
              <a:cxnLst/>
              <a:rect r="r" b="b" t="t" l="l"/>
              <a:pathLst>
                <a:path h="1815168" w="15361017">
                  <a:moveTo>
                    <a:pt x="0" y="0"/>
                  </a:moveTo>
                  <a:lnTo>
                    <a:pt x="15361017" y="0"/>
                  </a:lnTo>
                  <a:lnTo>
                    <a:pt x="15361017" y="1815168"/>
                  </a:lnTo>
                  <a:lnTo>
                    <a:pt x="0" y="18151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33350"/>
              <a:ext cx="15361017" cy="19485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>
                <a:lnSpc>
                  <a:spcPts val="4899"/>
                </a:lnSpc>
              </a:pPr>
              <a:r>
                <a:rPr lang="en-US" sz="3499" b="true">
                  <a:solidFill>
                    <a:srgbClr val="151515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Build a simple calculator program that supports basic operations (addition, subtraction, multiplication, division).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-102745">
            <a:off x="5971763" y="2596916"/>
            <a:ext cx="6343934" cy="851367"/>
            <a:chOff x="0" y="0"/>
            <a:chExt cx="8458579" cy="113515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458579" cy="1135156"/>
            </a:xfrm>
            <a:custGeom>
              <a:avLst/>
              <a:gdLst/>
              <a:ahLst/>
              <a:cxnLst/>
              <a:rect r="r" b="b" t="t" l="l"/>
              <a:pathLst>
                <a:path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5405"/>
                </a:lnSpc>
              </a:pPr>
              <a:r>
                <a:rPr lang="en-US" sz="3860">
                  <a:solidFill>
                    <a:srgbClr val="FFFFFF"/>
                  </a:solidFill>
                  <a:latin typeface="Bisdak"/>
                  <a:ea typeface="Bisdak"/>
                  <a:cs typeface="Bisdak"/>
                  <a:sym typeface="Bisdak"/>
                </a:rPr>
                <a:t>Task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5400000">
            <a:off x="15662398" y="5046640"/>
            <a:ext cx="4588669" cy="563881"/>
            <a:chOff x="0" y="0"/>
            <a:chExt cx="6118225" cy="75184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118225" cy="751841"/>
            </a:xfrm>
            <a:custGeom>
              <a:avLst/>
              <a:gdLst/>
              <a:ahLst/>
              <a:cxnLst/>
              <a:rect r="r" b="b" t="t" l="l"/>
              <a:pathLst>
                <a:path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618"/>
                </a:lnSpc>
              </a:pPr>
              <a:r>
                <a:rPr lang="en-US" sz="3298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S25' Training Sessions 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8"/>
            <a:chOff x="0" y="0"/>
            <a:chExt cx="13716000" cy="15430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8"/>
            <a:chOff x="0" y="0"/>
            <a:chExt cx="13716000" cy="1543051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2412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712399" y="1701878"/>
            <a:ext cx="8183463" cy="1630257"/>
          </a:xfrm>
          <a:custGeom>
            <a:avLst/>
            <a:gdLst/>
            <a:ahLst/>
            <a:cxnLst/>
            <a:rect r="r" b="b" t="t" l="l"/>
            <a:pathLst>
              <a:path h="1630257" w="8183463">
                <a:moveTo>
                  <a:pt x="0" y="0"/>
                </a:moveTo>
                <a:lnTo>
                  <a:pt x="8183463" y="0"/>
                </a:lnTo>
                <a:lnTo>
                  <a:pt x="8183463" y="1630257"/>
                </a:lnTo>
                <a:lnTo>
                  <a:pt x="0" y="16302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35" cy="560548"/>
            <a:chOff x="0" y="0"/>
            <a:chExt cx="5519247" cy="7473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304" r="0" b="-30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-102745">
            <a:off x="4784075" y="2209495"/>
            <a:ext cx="10319600" cy="670711"/>
            <a:chOff x="0" y="0"/>
            <a:chExt cx="13759467" cy="89428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759467" cy="894281"/>
            </a:xfrm>
            <a:custGeom>
              <a:avLst/>
              <a:gdLst/>
              <a:ahLst/>
              <a:cxnLst/>
              <a:rect r="r" b="b" t="t" l="l"/>
              <a:pathLst>
                <a:path h="894281" w="13759467">
                  <a:moveTo>
                    <a:pt x="0" y="0"/>
                  </a:moveTo>
                  <a:lnTo>
                    <a:pt x="13759467" y="0"/>
                  </a:lnTo>
                  <a:lnTo>
                    <a:pt x="13759467" y="894281"/>
                  </a:lnTo>
                  <a:lnTo>
                    <a:pt x="0" y="8942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3759467" cy="95143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144"/>
                </a:lnSpc>
              </a:pPr>
              <a:r>
                <a:rPr lang="en-US" sz="2960">
                  <a:solidFill>
                    <a:srgbClr val="FFFFFF"/>
                  </a:solidFill>
                  <a:latin typeface="Bisdak"/>
                  <a:ea typeface="Bisdak"/>
                  <a:cs typeface="Bisdak"/>
                  <a:sym typeface="Bisdak"/>
                </a:rPr>
                <a:t>Previous Task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5400000">
            <a:off x="15662398" y="5046640"/>
            <a:ext cx="4588669" cy="563881"/>
            <a:chOff x="0" y="0"/>
            <a:chExt cx="6118225" cy="75184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118225" cy="751841"/>
            </a:xfrm>
            <a:custGeom>
              <a:avLst/>
              <a:gdLst/>
              <a:ahLst/>
              <a:cxnLst/>
              <a:rect r="r" b="b" t="t" l="l"/>
              <a:pathLst>
                <a:path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618"/>
                </a:lnSpc>
              </a:pPr>
              <a:r>
                <a:rPr lang="en-US" sz="3298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S25' Training Sessions 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893450" y="5495705"/>
            <a:ext cx="14089826" cy="1638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Presentation</a:t>
            </a:r>
          </a:p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15-mins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134397" y="3501256"/>
            <a:ext cx="10019205" cy="2429106"/>
          </a:xfrm>
          <a:custGeom>
            <a:avLst/>
            <a:gdLst/>
            <a:ahLst/>
            <a:cxnLst/>
            <a:rect r="r" b="b" t="t" l="l"/>
            <a:pathLst>
              <a:path h="2429106" w="10019205">
                <a:moveTo>
                  <a:pt x="0" y="0"/>
                </a:moveTo>
                <a:lnTo>
                  <a:pt x="10019205" y="0"/>
                </a:lnTo>
                <a:lnTo>
                  <a:pt x="10019205" y="2429106"/>
                </a:lnTo>
                <a:lnTo>
                  <a:pt x="0" y="24291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328656" y="3815275"/>
            <a:ext cx="7630688" cy="2015392"/>
            <a:chOff x="0" y="0"/>
            <a:chExt cx="10174250" cy="26871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174250" cy="2687189"/>
            </a:xfrm>
            <a:custGeom>
              <a:avLst/>
              <a:gdLst/>
              <a:ahLst/>
              <a:cxnLst/>
              <a:rect r="r" b="b" t="t" l="l"/>
              <a:pathLst>
                <a:path h="2687189" w="10174250">
                  <a:moveTo>
                    <a:pt x="0" y="0"/>
                  </a:moveTo>
                  <a:lnTo>
                    <a:pt x="10174250" y="0"/>
                  </a:lnTo>
                  <a:lnTo>
                    <a:pt x="10174250" y="2687189"/>
                  </a:lnTo>
                  <a:lnTo>
                    <a:pt x="0" y="26871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85725"/>
              <a:ext cx="10174250" cy="277291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5405"/>
                </a:lnSpc>
              </a:pPr>
              <a:r>
                <a:rPr lang="en-US" sz="3860">
                  <a:solidFill>
                    <a:srgbClr val="FFFFFF"/>
                  </a:solidFill>
                  <a:latin typeface="Bisdak"/>
                  <a:ea typeface="Bisdak"/>
                  <a:cs typeface="Bisdak"/>
                  <a:sym typeface="Bisdak"/>
                </a:rPr>
                <a:t>tHANK YOU </a:t>
              </a:r>
            </a:p>
            <a:p>
              <a:pPr algn="ctr">
                <a:lnSpc>
                  <a:spcPts val="5405"/>
                </a:lnSpc>
              </a:pPr>
            </a:p>
            <a:p>
              <a:pPr algn="ctr">
                <a:lnSpc>
                  <a:spcPts val="5405"/>
                </a:lnSpc>
              </a:pPr>
              <a:r>
                <a:rPr lang="en-US" sz="3860">
                  <a:solidFill>
                    <a:srgbClr val="FFFFFF"/>
                  </a:solidFill>
                  <a:latin typeface="Bisdak"/>
                  <a:ea typeface="Bisdak"/>
                  <a:cs typeface="Bisdak"/>
                  <a:sym typeface="Bisdak"/>
                </a:rPr>
                <a:t>SEE YOU NEXT TIME 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-5400000">
            <a:off x="-4564856" y="4564856"/>
            <a:ext cx="10287000" cy="1157288"/>
            <a:chOff x="0" y="0"/>
            <a:chExt cx="13716000" cy="154305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93" r="0" b="-93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-5400000">
            <a:off x="12565856" y="4564856"/>
            <a:ext cx="10287000" cy="1157288"/>
            <a:chOff x="0" y="0"/>
            <a:chExt cx="13716000" cy="1543051"/>
          </a:xfrm>
        </p:grpSpPr>
        <p:sp>
          <p:nvSpPr>
            <p:cNvPr name="Freeform 11" id="11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5"/>
              <a:stretch>
                <a:fillRect l="0" t="-93" r="0" b="-93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2088564" y="1300364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70" t="0" r="-7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904381" y="1300364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157288" y="298977"/>
            <a:ext cx="4139435" cy="560548"/>
            <a:chOff x="0" y="0"/>
            <a:chExt cx="5519247" cy="74739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304" r="0" b="-305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5400000">
            <a:off x="15662398" y="5046640"/>
            <a:ext cx="4588669" cy="563881"/>
            <a:chOff x="0" y="0"/>
            <a:chExt cx="6118225" cy="75184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118225" cy="751841"/>
            </a:xfrm>
            <a:custGeom>
              <a:avLst/>
              <a:gdLst/>
              <a:ahLst/>
              <a:cxnLst/>
              <a:rect r="r" b="b" t="t" l="l"/>
              <a:pathLst>
                <a:path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618"/>
                </a:lnSpc>
              </a:pPr>
              <a:r>
                <a:rPr lang="en-US" sz="3298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S25' Training Sessions 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8"/>
            <a:chOff x="0" y="0"/>
            <a:chExt cx="13716000" cy="15430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8"/>
            <a:chOff x="0" y="0"/>
            <a:chExt cx="13716000" cy="1543051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2412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712399" y="1701878"/>
            <a:ext cx="8183463" cy="1630257"/>
          </a:xfrm>
          <a:custGeom>
            <a:avLst/>
            <a:gdLst/>
            <a:ahLst/>
            <a:cxnLst/>
            <a:rect r="r" b="b" t="t" l="l"/>
            <a:pathLst>
              <a:path h="1630257" w="8183463">
                <a:moveTo>
                  <a:pt x="0" y="0"/>
                </a:moveTo>
                <a:lnTo>
                  <a:pt x="8183463" y="0"/>
                </a:lnTo>
                <a:lnTo>
                  <a:pt x="8183463" y="1630257"/>
                </a:lnTo>
                <a:lnTo>
                  <a:pt x="0" y="16302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35" cy="560548"/>
            <a:chOff x="0" y="0"/>
            <a:chExt cx="5519247" cy="7473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304" r="0" b="-30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-102745">
            <a:off x="4784075" y="2209495"/>
            <a:ext cx="10319600" cy="670711"/>
            <a:chOff x="0" y="0"/>
            <a:chExt cx="13759467" cy="89428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759467" cy="894281"/>
            </a:xfrm>
            <a:custGeom>
              <a:avLst/>
              <a:gdLst/>
              <a:ahLst/>
              <a:cxnLst/>
              <a:rect r="r" b="b" t="t" l="l"/>
              <a:pathLst>
                <a:path h="894281" w="13759467">
                  <a:moveTo>
                    <a:pt x="0" y="0"/>
                  </a:moveTo>
                  <a:lnTo>
                    <a:pt x="13759467" y="0"/>
                  </a:lnTo>
                  <a:lnTo>
                    <a:pt x="13759467" y="894281"/>
                  </a:lnTo>
                  <a:lnTo>
                    <a:pt x="0" y="8942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3759467" cy="95143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144"/>
                </a:lnSpc>
              </a:pPr>
              <a:r>
                <a:rPr lang="en-US" sz="2960">
                  <a:solidFill>
                    <a:srgbClr val="FFFFFF"/>
                  </a:solidFill>
                  <a:latin typeface="Bisdak"/>
                  <a:ea typeface="Bisdak"/>
                  <a:cs typeface="Bisdak"/>
                  <a:sym typeface="Bisdak"/>
                </a:rPr>
                <a:t>Input in dart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5400000">
            <a:off x="15662398" y="5046640"/>
            <a:ext cx="4588669" cy="563881"/>
            <a:chOff x="0" y="0"/>
            <a:chExt cx="6118225" cy="75184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118225" cy="751841"/>
            </a:xfrm>
            <a:custGeom>
              <a:avLst/>
              <a:gdLst/>
              <a:ahLst/>
              <a:cxnLst/>
              <a:rect r="r" b="b" t="t" l="l"/>
              <a:pathLst>
                <a:path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618"/>
                </a:lnSpc>
              </a:pPr>
              <a:r>
                <a:rPr lang="en-US" sz="3298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S25' Training Sessions 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301741" y="5252380"/>
            <a:ext cx="5312574" cy="182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3"/>
              </a:lnSpc>
            </a:pPr>
            <a:r>
              <a:rPr lang="en-US" sz="3261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Using </a:t>
            </a:r>
            <a:r>
              <a:rPr lang="en-US" sz="3261" b="true">
                <a:solidFill>
                  <a:srgbClr val="0065B4"/>
                </a:solidFill>
                <a:latin typeface="Arial Bold"/>
                <a:ea typeface="Arial Bold"/>
                <a:cs typeface="Arial Bold"/>
                <a:sym typeface="Arial Bold"/>
              </a:rPr>
              <a:t>dart:io</a:t>
            </a:r>
            <a:r>
              <a:rPr lang="en-US" sz="3261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Package</a:t>
            </a:r>
          </a:p>
          <a:p>
            <a:pPr algn="l">
              <a:lnSpc>
                <a:spcPts val="2113"/>
              </a:lnSpc>
            </a:pPr>
          </a:p>
          <a:p>
            <a:pPr algn="l">
              <a:lnSpc>
                <a:spcPts val="3913"/>
              </a:lnSpc>
            </a:pPr>
            <a:r>
              <a:rPr lang="en-US" b="true" sz="3261">
                <a:solidFill>
                  <a:srgbClr val="0065B4"/>
                </a:solidFill>
                <a:latin typeface="Arial Bold"/>
                <a:ea typeface="Arial Bold"/>
                <a:cs typeface="Arial Bold"/>
                <a:sym typeface="Arial Bold"/>
              </a:rPr>
              <a:t>stdin.readLineSync()</a:t>
            </a:r>
            <a:r>
              <a:rPr lang="en-US" b="true" sz="326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:</a:t>
            </a:r>
          </a:p>
          <a:p>
            <a:pPr algn="l">
              <a:lnSpc>
                <a:spcPts val="3913"/>
              </a:lnSpc>
            </a:pPr>
            <a:r>
              <a:rPr lang="en-US" b="true" sz="326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returns a nullable String?. 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7887469" y="4647980"/>
            <a:ext cx="7932156" cy="3595634"/>
          </a:xfrm>
          <a:custGeom>
            <a:avLst/>
            <a:gdLst/>
            <a:ahLst/>
            <a:cxnLst/>
            <a:rect r="r" b="b" t="t" l="l"/>
            <a:pathLst>
              <a:path h="3595634" w="7932156">
                <a:moveTo>
                  <a:pt x="0" y="0"/>
                </a:moveTo>
                <a:lnTo>
                  <a:pt x="7932156" y="0"/>
                </a:lnTo>
                <a:lnTo>
                  <a:pt x="7932156" y="3595634"/>
                </a:lnTo>
                <a:lnTo>
                  <a:pt x="0" y="359563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46127" t="-64108" r="-293078" b="-380904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8"/>
            <a:chOff x="0" y="0"/>
            <a:chExt cx="13716000" cy="15430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8"/>
            <a:chOff x="0" y="0"/>
            <a:chExt cx="13716000" cy="1543051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2412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712399" y="1701878"/>
            <a:ext cx="8183463" cy="1630257"/>
          </a:xfrm>
          <a:custGeom>
            <a:avLst/>
            <a:gdLst/>
            <a:ahLst/>
            <a:cxnLst/>
            <a:rect r="r" b="b" t="t" l="l"/>
            <a:pathLst>
              <a:path h="1630257" w="8183463">
                <a:moveTo>
                  <a:pt x="0" y="0"/>
                </a:moveTo>
                <a:lnTo>
                  <a:pt x="8183463" y="0"/>
                </a:lnTo>
                <a:lnTo>
                  <a:pt x="8183463" y="1630257"/>
                </a:lnTo>
                <a:lnTo>
                  <a:pt x="0" y="16302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35" cy="560548"/>
            <a:chOff x="0" y="0"/>
            <a:chExt cx="5519247" cy="7473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304" r="0" b="-30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-102745">
            <a:off x="4784075" y="2209495"/>
            <a:ext cx="10319600" cy="670711"/>
            <a:chOff x="0" y="0"/>
            <a:chExt cx="13759467" cy="89428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759467" cy="894281"/>
            </a:xfrm>
            <a:custGeom>
              <a:avLst/>
              <a:gdLst/>
              <a:ahLst/>
              <a:cxnLst/>
              <a:rect r="r" b="b" t="t" l="l"/>
              <a:pathLst>
                <a:path h="894281" w="13759467">
                  <a:moveTo>
                    <a:pt x="0" y="0"/>
                  </a:moveTo>
                  <a:lnTo>
                    <a:pt x="13759467" y="0"/>
                  </a:lnTo>
                  <a:lnTo>
                    <a:pt x="13759467" y="894281"/>
                  </a:lnTo>
                  <a:lnTo>
                    <a:pt x="0" y="8942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3759467" cy="95143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144"/>
                </a:lnSpc>
              </a:pPr>
              <a:r>
                <a:rPr lang="en-US" sz="2960">
                  <a:solidFill>
                    <a:srgbClr val="FFFFFF"/>
                  </a:solidFill>
                  <a:latin typeface="Bisdak"/>
                  <a:ea typeface="Bisdak"/>
                  <a:cs typeface="Bisdak"/>
                  <a:sym typeface="Bisdak"/>
                </a:rPr>
                <a:t>Input in dart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5400000">
            <a:off x="15662398" y="5046640"/>
            <a:ext cx="4588669" cy="563881"/>
            <a:chOff x="0" y="0"/>
            <a:chExt cx="6118225" cy="75184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118225" cy="751841"/>
            </a:xfrm>
            <a:custGeom>
              <a:avLst/>
              <a:gdLst/>
              <a:ahLst/>
              <a:cxnLst/>
              <a:rect r="r" b="b" t="t" l="l"/>
              <a:pathLst>
                <a:path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618"/>
                </a:lnSpc>
              </a:pPr>
              <a:r>
                <a:rPr lang="en-US" sz="3298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S25' Training Sessions 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4112419" y="4046510"/>
            <a:ext cx="8786812" cy="60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needing </a:t>
            </a:r>
            <a:r>
              <a:rPr lang="en-US" b="true" sz="3199" i="true">
                <a:solidFill>
                  <a:srgbClr val="0065B4"/>
                </a:solidFill>
                <a:latin typeface="Futura Bold Italics"/>
                <a:ea typeface="Futura Bold Italics"/>
                <a:cs typeface="Futura Bold Italics"/>
                <a:sym typeface="Futura Bold Italics"/>
              </a:rPr>
              <a:t>parse </a:t>
            </a:r>
            <a:r>
              <a:rPr lang="en-US" sz="31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to convert the input to another type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4927464" y="5143500"/>
            <a:ext cx="7971768" cy="3566936"/>
          </a:xfrm>
          <a:custGeom>
            <a:avLst/>
            <a:gdLst/>
            <a:ahLst/>
            <a:cxnLst/>
            <a:rect r="r" b="b" t="t" l="l"/>
            <a:pathLst>
              <a:path h="3566936" w="7971768">
                <a:moveTo>
                  <a:pt x="0" y="0"/>
                </a:moveTo>
                <a:lnTo>
                  <a:pt x="7971767" y="0"/>
                </a:lnTo>
                <a:lnTo>
                  <a:pt x="7971767" y="3566936"/>
                </a:lnTo>
                <a:lnTo>
                  <a:pt x="0" y="356693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42704" t="-65250" r="-247230" b="-324949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8"/>
            <a:chOff x="0" y="0"/>
            <a:chExt cx="13716000" cy="15430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8"/>
            <a:chOff x="0" y="0"/>
            <a:chExt cx="13716000" cy="1543051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2412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712399" y="1701878"/>
            <a:ext cx="8183463" cy="1630257"/>
          </a:xfrm>
          <a:custGeom>
            <a:avLst/>
            <a:gdLst/>
            <a:ahLst/>
            <a:cxnLst/>
            <a:rect r="r" b="b" t="t" l="l"/>
            <a:pathLst>
              <a:path h="1630257" w="8183463">
                <a:moveTo>
                  <a:pt x="0" y="0"/>
                </a:moveTo>
                <a:lnTo>
                  <a:pt x="8183463" y="0"/>
                </a:lnTo>
                <a:lnTo>
                  <a:pt x="8183463" y="1630257"/>
                </a:lnTo>
                <a:lnTo>
                  <a:pt x="0" y="16302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35" cy="560548"/>
            <a:chOff x="0" y="0"/>
            <a:chExt cx="5519247" cy="7473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304" r="0" b="-30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614680" y="4323431"/>
            <a:ext cx="9476791" cy="1319758"/>
            <a:chOff x="0" y="0"/>
            <a:chExt cx="12635722" cy="175967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635722" cy="1759678"/>
            </a:xfrm>
            <a:custGeom>
              <a:avLst/>
              <a:gdLst/>
              <a:ahLst/>
              <a:cxnLst/>
              <a:rect r="r" b="b" t="t" l="l"/>
              <a:pathLst>
                <a:path h="1759678" w="12635722">
                  <a:moveTo>
                    <a:pt x="0" y="0"/>
                  </a:moveTo>
                  <a:lnTo>
                    <a:pt x="12635722" y="0"/>
                  </a:lnTo>
                  <a:lnTo>
                    <a:pt x="12635722" y="1759678"/>
                  </a:lnTo>
                  <a:lnTo>
                    <a:pt x="0" y="17596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33350"/>
              <a:ext cx="12635722" cy="18930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>
                <a:lnSpc>
                  <a:spcPts val="4759"/>
                </a:lnSpc>
              </a:pPr>
              <a:r>
                <a:rPr lang="en-US" sz="3399" b="true">
                  <a:solidFill>
                    <a:srgbClr val="0065B4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if Statement:</a:t>
              </a:r>
            </a:p>
            <a:p>
              <a:pPr algn="just">
                <a:lnSpc>
                  <a:spcPts val="4759"/>
                </a:lnSpc>
              </a:pPr>
              <a:r>
                <a:rPr lang="en-US" sz="3399" b="true">
                  <a:solidFill>
                    <a:srgbClr val="0065B4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 </a:t>
              </a:r>
              <a:r>
                <a:rPr lang="en-US" sz="3399">
                  <a:solidFill>
                    <a:srgbClr val="151515"/>
                  </a:solidFill>
                  <a:latin typeface="Futura"/>
                  <a:ea typeface="Futura"/>
                  <a:cs typeface="Futura"/>
                  <a:sym typeface="Futura"/>
                </a:rPr>
                <a:t>Checks a condition and executes code if true.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-102745">
            <a:off x="4784075" y="2209495"/>
            <a:ext cx="10319600" cy="670711"/>
            <a:chOff x="0" y="0"/>
            <a:chExt cx="13759467" cy="89428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759467" cy="894281"/>
            </a:xfrm>
            <a:custGeom>
              <a:avLst/>
              <a:gdLst/>
              <a:ahLst/>
              <a:cxnLst/>
              <a:rect r="r" b="b" t="t" l="l"/>
              <a:pathLst>
                <a:path h="894281" w="13759467">
                  <a:moveTo>
                    <a:pt x="0" y="0"/>
                  </a:moveTo>
                  <a:lnTo>
                    <a:pt x="13759467" y="0"/>
                  </a:lnTo>
                  <a:lnTo>
                    <a:pt x="13759467" y="894281"/>
                  </a:lnTo>
                  <a:lnTo>
                    <a:pt x="0" y="8942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3759467" cy="95143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144"/>
                </a:lnSpc>
              </a:pPr>
              <a:r>
                <a:rPr lang="en-US" sz="2960">
                  <a:solidFill>
                    <a:srgbClr val="FFFFFF"/>
                  </a:solidFill>
                  <a:latin typeface="Bisdak"/>
                  <a:ea typeface="Bisdak"/>
                  <a:cs typeface="Bisdak"/>
                  <a:sym typeface="Bisdak"/>
                </a:rPr>
                <a:t>Conditional Statements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5400000">
            <a:off x="15662398" y="5046640"/>
            <a:ext cx="4588669" cy="563881"/>
            <a:chOff x="0" y="0"/>
            <a:chExt cx="6118225" cy="75184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118225" cy="751841"/>
            </a:xfrm>
            <a:custGeom>
              <a:avLst/>
              <a:gdLst/>
              <a:ahLst/>
              <a:cxnLst/>
              <a:rect r="r" b="b" t="t" l="l"/>
              <a:pathLst>
                <a:path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618"/>
                </a:lnSpc>
              </a:pPr>
              <a:r>
                <a:rPr lang="en-US" sz="3298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S25' Training Sessions 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4269114" y="6128074"/>
            <a:ext cx="8484225" cy="1839416"/>
          </a:xfrm>
          <a:custGeom>
            <a:avLst/>
            <a:gdLst/>
            <a:ahLst/>
            <a:cxnLst/>
            <a:rect r="r" b="b" t="t" l="l"/>
            <a:pathLst>
              <a:path h="1839416" w="8484225">
                <a:moveTo>
                  <a:pt x="0" y="0"/>
                </a:moveTo>
                <a:lnTo>
                  <a:pt x="8484225" y="0"/>
                </a:lnTo>
                <a:lnTo>
                  <a:pt x="8484225" y="1839416"/>
                </a:lnTo>
                <a:lnTo>
                  <a:pt x="0" y="18394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32402" t="-180816" r="-152402" b="-71756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8"/>
            <a:chOff x="0" y="0"/>
            <a:chExt cx="13716000" cy="15430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8"/>
            <a:chOff x="0" y="0"/>
            <a:chExt cx="13716000" cy="1543051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2412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712399" y="1701878"/>
            <a:ext cx="8183463" cy="1630257"/>
          </a:xfrm>
          <a:custGeom>
            <a:avLst/>
            <a:gdLst/>
            <a:ahLst/>
            <a:cxnLst/>
            <a:rect r="r" b="b" t="t" l="l"/>
            <a:pathLst>
              <a:path h="1630257" w="8183463">
                <a:moveTo>
                  <a:pt x="0" y="0"/>
                </a:moveTo>
                <a:lnTo>
                  <a:pt x="8183463" y="0"/>
                </a:lnTo>
                <a:lnTo>
                  <a:pt x="8183463" y="1630257"/>
                </a:lnTo>
                <a:lnTo>
                  <a:pt x="0" y="16302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35" cy="560548"/>
            <a:chOff x="0" y="0"/>
            <a:chExt cx="5519247" cy="7473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304" r="0" b="-30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614680" y="4323431"/>
            <a:ext cx="9476791" cy="1319758"/>
            <a:chOff x="0" y="0"/>
            <a:chExt cx="12635722" cy="175967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635722" cy="1759678"/>
            </a:xfrm>
            <a:custGeom>
              <a:avLst/>
              <a:gdLst/>
              <a:ahLst/>
              <a:cxnLst/>
              <a:rect r="r" b="b" t="t" l="l"/>
              <a:pathLst>
                <a:path h="1759678" w="12635722">
                  <a:moveTo>
                    <a:pt x="0" y="0"/>
                  </a:moveTo>
                  <a:lnTo>
                    <a:pt x="12635722" y="0"/>
                  </a:lnTo>
                  <a:lnTo>
                    <a:pt x="12635722" y="1759678"/>
                  </a:lnTo>
                  <a:lnTo>
                    <a:pt x="0" y="17596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33350"/>
              <a:ext cx="12635722" cy="18930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>
                <a:lnSpc>
                  <a:spcPts val="4759"/>
                </a:lnSpc>
              </a:pPr>
              <a:r>
                <a:rPr lang="en-US" sz="3399" b="true">
                  <a:solidFill>
                    <a:srgbClr val="0065B4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else Statement:</a:t>
              </a:r>
            </a:p>
            <a:p>
              <a:pPr algn="just">
                <a:lnSpc>
                  <a:spcPts val="4759"/>
                </a:lnSpc>
              </a:pPr>
              <a:r>
                <a:rPr lang="en-US" sz="3399" b="true">
                  <a:solidFill>
                    <a:srgbClr val="151515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 </a:t>
              </a:r>
              <a:r>
                <a:rPr lang="en-US" sz="3399">
                  <a:solidFill>
                    <a:srgbClr val="151515"/>
                  </a:solidFill>
                  <a:latin typeface="Futura"/>
                  <a:ea typeface="Futura"/>
                  <a:cs typeface="Futura"/>
                  <a:sym typeface="Futura"/>
                </a:rPr>
                <a:t>Executes if the if condition is false.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-102745">
            <a:off x="4784075" y="2209495"/>
            <a:ext cx="10319600" cy="670711"/>
            <a:chOff x="0" y="0"/>
            <a:chExt cx="13759467" cy="89428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759467" cy="894281"/>
            </a:xfrm>
            <a:custGeom>
              <a:avLst/>
              <a:gdLst/>
              <a:ahLst/>
              <a:cxnLst/>
              <a:rect r="r" b="b" t="t" l="l"/>
              <a:pathLst>
                <a:path h="894281" w="13759467">
                  <a:moveTo>
                    <a:pt x="0" y="0"/>
                  </a:moveTo>
                  <a:lnTo>
                    <a:pt x="13759467" y="0"/>
                  </a:lnTo>
                  <a:lnTo>
                    <a:pt x="13759467" y="894281"/>
                  </a:lnTo>
                  <a:lnTo>
                    <a:pt x="0" y="8942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3759467" cy="95143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144"/>
                </a:lnSpc>
              </a:pPr>
              <a:r>
                <a:rPr lang="en-US" sz="2960">
                  <a:solidFill>
                    <a:srgbClr val="FFFFFF"/>
                  </a:solidFill>
                  <a:latin typeface="Bisdak"/>
                  <a:ea typeface="Bisdak"/>
                  <a:cs typeface="Bisdak"/>
                  <a:sym typeface="Bisdak"/>
                </a:rPr>
                <a:t>Conditional Statements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5400000">
            <a:off x="15662398" y="5046640"/>
            <a:ext cx="4588669" cy="563881"/>
            <a:chOff x="0" y="0"/>
            <a:chExt cx="6118225" cy="75184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118225" cy="751841"/>
            </a:xfrm>
            <a:custGeom>
              <a:avLst/>
              <a:gdLst/>
              <a:ahLst/>
              <a:cxnLst/>
              <a:rect r="r" b="b" t="t" l="l"/>
              <a:pathLst>
                <a:path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618"/>
                </a:lnSpc>
              </a:pPr>
              <a:r>
                <a:rPr lang="en-US" sz="3298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S25' Training Sessions 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5092742" y="5886132"/>
            <a:ext cx="6998729" cy="2442953"/>
          </a:xfrm>
          <a:custGeom>
            <a:avLst/>
            <a:gdLst/>
            <a:ahLst/>
            <a:cxnLst/>
            <a:rect r="r" b="b" t="t" l="l"/>
            <a:pathLst>
              <a:path h="2442953" w="6998729">
                <a:moveTo>
                  <a:pt x="0" y="0"/>
                </a:moveTo>
                <a:lnTo>
                  <a:pt x="6998729" y="0"/>
                </a:lnTo>
                <a:lnTo>
                  <a:pt x="6998729" y="2442953"/>
                </a:lnTo>
                <a:lnTo>
                  <a:pt x="0" y="244295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24802" t="-197844" r="-136226" b="-283949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8"/>
            <a:chOff x="0" y="0"/>
            <a:chExt cx="13716000" cy="15430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8"/>
            <a:chOff x="0" y="0"/>
            <a:chExt cx="13716000" cy="1543051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52412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712399" y="1701878"/>
            <a:ext cx="8183463" cy="1630257"/>
          </a:xfrm>
          <a:custGeom>
            <a:avLst/>
            <a:gdLst/>
            <a:ahLst/>
            <a:cxnLst/>
            <a:rect r="r" b="b" t="t" l="l"/>
            <a:pathLst>
              <a:path h="1630257" w="8183463">
                <a:moveTo>
                  <a:pt x="0" y="0"/>
                </a:moveTo>
                <a:lnTo>
                  <a:pt x="8183463" y="0"/>
                </a:lnTo>
                <a:lnTo>
                  <a:pt x="8183463" y="1630257"/>
                </a:lnTo>
                <a:lnTo>
                  <a:pt x="0" y="16302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35" cy="560548"/>
            <a:chOff x="0" y="0"/>
            <a:chExt cx="5519247" cy="7473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304" r="0" b="-30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614680" y="4141760"/>
            <a:ext cx="9476791" cy="1319758"/>
            <a:chOff x="0" y="0"/>
            <a:chExt cx="12635722" cy="175967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635722" cy="1759678"/>
            </a:xfrm>
            <a:custGeom>
              <a:avLst/>
              <a:gdLst/>
              <a:ahLst/>
              <a:cxnLst/>
              <a:rect r="r" b="b" t="t" l="l"/>
              <a:pathLst>
                <a:path h="1759678" w="12635722">
                  <a:moveTo>
                    <a:pt x="0" y="0"/>
                  </a:moveTo>
                  <a:lnTo>
                    <a:pt x="12635722" y="0"/>
                  </a:lnTo>
                  <a:lnTo>
                    <a:pt x="12635722" y="1759678"/>
                  </a:lnTo>
                  <a:lnTo>
                    <a:pt x="0" y="17596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33350"/>
              <a:ext cx="12635722" cy="18930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>
                <a:lnSpc>
                  <a:spcPts val="4759"/>
                </a:lnSpc>
              </a:pPr>
              <a:r>
                <a:rPr lang="en-US" sz="3399" b="true">
                  <a:solidFill>
                    <a:srgbClr val="0065B4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else if Statement:</a:t>
              </a:r>
            </a:p>
            <a:p>
              <a:pPr algn="just">
                <a:lnSpc>
                  <a:spcPts val="4759"/>
                </a:lnSpc>
              </a:pPr>
              <a:r>
                <a:rPr lang="en-US" sz="3399">
                  <a:solidFill>
                    <a:srgbClr val="151515"/>
                  </a:solidFill>
                  <a:latin typeface="Futura"/>
                  <a:ea typeface="Futura"/>
                  <a:cs typeface="Futura"/>
                  <a:sym typeface="Futura"/>
                </a:rPr>
                <a:t>Checks multiple conditions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-102745">
            <a:off x="4784075" y="2209495"/>
            <a:ext cx="10319600" cy="670711"/>
            <a:chOff x="0" y="0"/>
            <a:chExt cx="13759467" cy="89428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759467" cy="894281"/>
            </a:xfrm>
            <a:custGeom>
              <a:avLst/>
              <a:gdLst/>
              <a:ahLst/>
              <a:cxnLst/>
              <a:rect r="r" b="b" t="t" l="l"/>
              <a:pathLst>
                <a:path h="894281" w="13759467">
                  <a:moveTo>
                    <a:pt x="0" y="0"/>
                  </a:moveTo>
                  <a:lnTo>
                    <a:pt x="13759467" y="0"/>
                  </a:lnTo>
                  <a:lnTo>
                    <a:pt x="13759467" y="894281"/>
                  </a:lnTo>
                  <a:lnTo>
                    <a:pt x="0" y="8942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3759467" cy="95143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144"/>
                </a:lnSpc>
              </a:pPr>
              <a:r>
                <a:rPr lang="en-US" sz="2960">
                  <a:solidFill>
                    <a:srgbClr val="FFFFFF"/>
                  </a:solidFill>
                  <a:latin typeface="Bisdak"/>
                  <a:ea typeface="Bisdak"/>
                  <a:cs typeface="Bisdak"/>
                  <a:sym typeface="Bisdak"/>
                </a:rPr>
                <a:t>Conditional Statements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5400000">
            <a:off x="15662398" y="5046640"/>
            <a:ext cx="4588669" cy="563881"/>
            <a:chOff x="0" y="0"/>
            <a:chExt cx="6118225" cy="75184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118225" cy="751841"/>
            </a:xfrm>
            <a:custGeom>
              <a:avLst/>
              <a:gdLst/>
              <a:ahLst/>
              <a:cxnLst/>
              <a:rect r="r" b="b" t="t" l="l"/>
              <a:pathLst>
                <a:path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618"/>
                </a:lnSpc>
              </a:pPr>
              <a:r>
                <a:rPr lang="en-US" sz="3298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S25' Training Sessions 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6208799" y="5461518"/>
            <a:ext cx="7190663" cy="3153000"/>
          </a:xfrm>
          <a:custGeom>
            <a:avLst/>
            <a:gdLst/>
            <a:ahLst/>
            <a:cxnLst/>
            <a:rect r="r" b="b" t="t" l="l"/>
            <a:pathLst>
              <a:path h="3153000" w="7190663">
                <a:moveTo>
                  <a:pt x="0" y="0"/>
                </a:moveTo>
                <a:lnTo>
                  <a:pt x="7190663" y="0"/>
                </a:lnTo>
                <a:lnTo>
                  <a:pt x="7190663" y="3153000"/>
                </a:lnTo>
                <a:lnTo>
                  <a:pt x="0" y="31530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00895" t="-208257" r="-97944" b="-75102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564856" y="4564856"/>
            <a:ext cx="10287000" cy="1157288"/>
            <a:chOff x="0" y="0"/>
            <a:chExt cx="13716000" cy="15430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543050"/>
                  </a:lnTo>
                  <a:lnTo>
                    <a:pt x="0" y="1543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12565856" y="4564856"/>
            <a:ext cx="10287000" cy="1157288"/>
            <a:chOff x="0" y="0"/>
            <a:chExt cx="13716000" cy="1543051"/>
          </a:xfrm>
        </p:grpSpPr>
        <p:sp>
          <p:nvSpPr>
            <p:cNvPr name="Freeform 7" id="7"/>
            <p:cNvSpPr/>
            <p:nvPr/>
          </p:nvSpPr>
          <p:spPr>
            <a:xfrm flipH="true" flipV="true" rot="0">
              <a:off x="0" y="0"/>
              <a:ext cx="13716000" cy="1543050"/>
            </a:xfrm>
            <a:custGeom>
              <a:avLst/>
              <a:gdLst/>
              <a:ahLst/>
              <a:cxnLst/>
              <a:rect r="r" b="b" t="t" l="l"/>
              <a:pathLst>
                <a:path h="1543050" w="13716000">
                  <a:moveTo>
                    <a:pt x="13716000" y="1543050"/>
                  </a:moveTo>
                  <a:lnTo>
                    <a:pt x="0" y="154305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543050"/>
                  </a:lnTo>
                  <a:close/>
                </a:path>
              </a:pathLst>
            </a:custGeom>
            <a:blipFill>
              <a:blip r:embed="rId3"/>
              <a:stretch>
                <a:fillRect l="0" t="-93" r="0" b="-93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870741" y="3815085"/>
            <a:ext cx="14089826" cy="5170990"/>
          </a:xfrm>
          <a:custGeom>
            <a:avLst/>
            <a:gdLst/>
            <a:ahLst/>
            <a:cxnLst/>
            <a:rect r="r" b="b" t="t" l="l"/>
            <a:pathLst>
              <a:path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71167" y="2289413"/>
            <a:ext cx="7143834" cy="1423149"/>
          </a:xfrm>
          <a:custGeom>
            <a:avLst/>
            <a:gdLst/>
            <a:ahLst/>
            <a:cxnLst/>
            <a:rect r="r" b="b" t="t" l="l"/>
            <a:pathLst>
              <a:path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88564" y="1028700"/>
            <a:ext cx="1052232" cy="218338"/>
          </a:xfrm>
          <a:custGeom>
            <a:avLst/>
            <a:gdLst/>
            <a:ahLst/>
            <a:cxnLst/>
            <a:rect r="r" b="b" t="t" l="l"/>
            <a:pathLst>
              <a:path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" t="0" r="-7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7288" y="298977"/>
            <a:ext cx="4139435" cy="560548"/>
            <a:chOff x="0" y="0"/>
            <a:chExt cx="5519247" cy="7473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19293" cy="747395"/>
            </a:xfrm>
            <a:custGeom>
              <a:avLst/>
              <a:gdLst/>
              <a:ahLst/>
              <a:cxnLst/>
              <a:rect r="r" b="b" t="t" l="l"/>
              <a:pathLst>
                <a:path h="747395" w="5519293">
                  <a:moveTo>
                    <a:pt x="0" y="0"/>
                  </a:moveTo>
                  <a:lnTo>
                    <a:pt x="5519293" y="0"/>
                  </a:lnTo>
                  <a:lnTo>
                    <a:pt x="5519293" y="747395"/>
                  </a:lnTo>
                  <a:lnTo>
                    <a:pt x="0" y="747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304" r="0" b="-30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232519" y="4438310"/>
            <a:ext cx="7455880" cy="1236523"/>
            <a:chOff x="0" y="0"/>
            <a:chExt cx="9941173" cy="164869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941173" cy="1648697"/>
            </a:xfrm>
            <a:custGeom>
              <a:avLst/>
              <a:gdLst/>
              <a:ahLst/>
              <a:cxnLst/>
              <a:rect r="r" b="b" t="t" l="l"/>
              <a:pathLst>
                <a:path h="1648697" w="9941173">
                  <a:moveTo>
                    <a:pt x="0" y="0"/>
                  </a:moveTo>
                  <a:lnTo>
                    <a:pt x="9941173" y="0"/>
                  </a:lnTo>
                  <a:lnTo>
                    <a:pt x="9941173" y="1648697"/>
                  </a:lnTo>
                  <a:lnTo>
                    <a:pt x="0" y="16486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23825"/>
              <a:ext cx="9941173" cy="177252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>
                <a:lnSpc>
                  <a:spcPts val="4479"/>
                </a:lnSpc>
              </a:pPr>
              <a:r>
                <a:rPr lang="en-US" sz="3199">
                  <a:solidFill>
                    <a:srgbClr val="0065B4"/>
                  </a:solidFill>
                  <a:latin typeface="Futura"/>
                  <a:ea typeface="Futura"/>
                  <a:cs typeface="Futura"/>
                  <a:sym typeface="Futura"/>
                </a:rPr>
                <a:t> Efficient for checking a single variable </a:t>
              </a:r>
            </a:p>
            <a:p>
              <a:pPr algn="just">
                <a:lnSpc>
                  <a:spcPts val="4479"/>
                </a:lnSpc>
              </a:pPr>
              <a:r>
                <a:rPr lang="en-US" sz="3199">
                  <a:solidFill>
                    <a:srgbClr val="0065B4"/>
                  </a:solidFill>
                  <a:latin typeface="Futura"/>
                  <a:ea typeface="Futura"/>
                  <a:cs typeface="Futura"/>
                  <a:sym typeface="Futura"/>
                </a:rPr>
                <a:t>against multiple values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-102745">
            <a:off x="5971763" y="2596916"/>
            <a:ext cx="6343934" cy="851367"/>
            <a:chOff x="0" y="0"/>
            <a:chExt cx="8458579" cy="113515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458579" cy="1135156"/>
            </a:xfrm>
            <a:custGeom>
              <a:avLst/>
              <a:gdLst/>
              <a:ahLst/>
              <a:cxnLst/>
              <a:rect r="r" b="b" t="t" l="l"/>
              <a:pathLst>
                <a:path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5405"/>
                </a:lnSpc>
              </a:pPr>
              <a:r>
                <a:rPr lang="en-US" sz="3860">
                  <a:solidFill>
                    <a:srgbClr val="FFFFFF"/>
                  </a:solidFill>
                  <a:latin typeface="Bisdak"/>
                  <a:ea typeface="Bisdak"/>
                  <a:cs typeface="Bisdak"/>
                  <a:sym typeface="Bisdak"/>
                </a:rPr>
                <a:t>Switch-Case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5400000">
            <a:off x="15662398" y="5046640"/>
            <a:ext cx="4588669" cy="563881"/>
            <a:chOff x="0" y="0"/>
            <a:chExt cx="6118225" cy="75184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118225" cy="751841"/>
            </a:xfrm>
            <a:custGeom>
              <a:avLst/>
              <a:gdLst/>
              <a:ahLst/>
              <a:cxnLst/>
              <a:rect r="r" b="b" t="t" l="l"/>
              <a:pathLst>
                <a:path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0"/>
              <a:ext cx="6118225" cy="8470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618"/>
                </a:lnSpc>
              </a:pPr>
              <a:r>
                <a:rPr lang="en-US" sz="3298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S25' Training Sessions 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0186246" y="3983896"/>
            <a:ext cx="5057512" cy="4865926"/>
          </a:xfrm>
          <a:custGeom>
            <a:avLst/>
            <a:gdLst/>
            <a:ahLst/>
            <a:cxnLst/>
            <a:rect r="r" b="b" t="t" l="l"/>
            <a:pathLst>
              <a:path h="4865926" w="5057512">
                <a:moveTo>
                  <a:pt x="0" y="0"/>
                </a:moveTo>
                <a:lnTo>
                  <a:pt x="5057512" y="0"/>
                </a:lnTo>
                <a:lnTo>
                  <a:pt x="5057512" y="4865926"/>
                </a:lnTo>
                <a:lnTo>
                  <a:pt x="0" y="486592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60509" t="-56850" r="-213569" b="-120318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2232519" y="6995535"/>
            <a:ext cx="7255073" cy="1130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65B4"/>
                </a:solidFill>
                <a:latin typeface="Futura"/>
                <a:ea typeface="Futura"/>
                <a:cs typeface="Futura"/>
                <a:sym typeface="Futura"/>
              </a:rPr>
              <a:t>break </a:t>
            </a:r>
            <a:r>
              <a:rPr lang="en-US" sz="30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is mandat</a:t>
            </a:r>
            <a:r>
              <a:rPr lang="en-US" sz="30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ory to prevent fall-through.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65B4"/>
                </a:solidFill>
                <a:latin typeface="Futura"/>
                <a:ea typeface="Futura"/>
                <a:cs typeface="Futura"/>
                <a:sym typeface="Futura"/>
              </a:rPr>
              <a:t>default </a:t>
            </a:r>
            <a:r>
              <a:rPr lang="en-US" sz="30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executes if no cases match.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870741" y="6302559"/>
            <a:ext cx="1713506" cy="554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b="true" sz="290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Note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DAGe-WShaWQ</dc:identifier>
  <dcterms:modified xsi:type="dcterms:W3CDTF">2011-08-01T06:04:30Z</dcterms:modified>
  <cp:revision>1</cp:revision>
  <dc:title>Mobile S2</dc:title>
</cp:coreProperties>
</file>